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29" r:id="rId2"/>
    <p:sldId id="327" r:id="rId3"/>
    <p:sldId id="326" r:id="rId4"/>
    <p:sldId id="333" r:id="rId5"/>
    <p:sldId id="33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CC"/>
    <a:srgbClr val="000000"/>
    <a:srgbClr val="008000"/>
    <a:srgbClr val="009900"/>
    <a:srgbClr val="000D26"/>
    <a:srgbClr val="00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265" autoAdjust="0"/>
  </p:normalViewPr>
  <p:slideViewPr>
    <p:cSldViewPr>
      <p:cViewPr varScale="1">
        <p:scale>
          <a:sx n="81" d="100"/>
          <a:sy n="81" d="100"/>
        </p:scale>
        <p:origin x="155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1DB8753-1950-4A73-8EEB-22A6D373B9B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99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A8D8B-4E54-4714-A25E-24D01C131F2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9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785F-BB0C-4C44-952C-0A60DCCE0A1E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B599-2DE8-4D3F-8707-63973BBB0E95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0E13-5258-4D5A-869B-1E9F45A95C66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2DAB-7ECE-4EC2-BDE7-22288C0E4F9F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2178-2CEE-4BC7-BEA0-812EB0313742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7BD6B-0D42-4321-AE09-9D9694A7D461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DE16B-9A83-4BE5-AB04-5F15074F92F2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52F00-7B98-48B8-B6BE-88BC8B59BE0C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1DF64-5C75-4402-94AF-193C4809B80B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BF1A-AA84-4626-A9ED-5CF8840EF777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9A5AB-73CA-4687-806F-843D9FF928FD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4CF55C8B-8CDA-4136-A599-17243ED246E1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52" r:id="rId2"/>
    <p:sldLayoutId id="2147484553" r:id="rId3"/>
    <p:sldLayoutId id="2147484554" r:id="rId4"/>
    <p:sldLayoutId id="2147484555" r:id="rId5"/>
    <p:sldLayoutId id="2147484556" r:id="rId6"/>
    <p:sldLayoutId id="2147484557" r:id="rId7"/>
    <p:sldLayoutId id="2147484558" r:id="rId8"/>
    <p:sldLayoutId id="2147484559" r:id="rId9"/>
    <p:sldLayoutId id="2147484560" r:id="rId10"/>
    <p:sldLayoutId id="21474845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288" y="908050"/>
            <a:ext cx="4391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Najdeš rozdíly mezi těmito obrázky?</a:t>
            </a: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6838" y="1484313"/>
            <a:ext cx="2320925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79613" y="1268413"/>
            <a:ext cx="503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48375" y="123348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B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288" y="3933825"/>
            <a:ext cx="80645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Mezi obrázky A </a:t>
            </a:r>
            <a:r>
              <a:rPr lang="cs-CZ" sz="2000" dirty="0" err="1">
                <a:latin typeface="+mn-lt"/>
              </a:rPr>
              <a:t>a</a:t>
            </a:r>
            <a:r>
              <a:rPr lang="cs-CZ" sz="2000" dirty="0">
                <a:latin typeface="+mn-lt"/>
              </a:rPr>
              <a:t> B nenajdeme žádné rozdíly, obrázky jsou stejné, ale stranově převrácené jako v zrcadle. Obrázky jsou (zrcadlově) shodné.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1484313"/>
            <a:ext cx="23431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395288" y="4581525"/>
            <a:ext cx="83518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Pokud bychom uprostřed mezi obrázky udělali přímku (osu),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288" y="4870450"/>
            <a:ext cx="8351837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pak všechny body jsou zobrazeny „na druhou stranu“ podle této přímky (osy), jejich obraz má stejnou vzdálenost od přímky, jako původní bod.</a:t>
            </a: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4248150" y="1333500"/>
            <a:ext cx="0" cy="2555875"/>
          </a:xfrm>
          <a:prstGeom prst="line">
            <a:avLst/>
          </a:prstGeom>
          <a:ln w="317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447925" y="3211513"/>
            <a:ext cx="18002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248150" y="3211513"/>
            <a:ext cx="179863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vá složená závorka 14"/>
          <p:cNvSpPr/>
          <p:nvPr/>
        </p:nvSpPr>
        <p:spPr>
          <a:xfrm rot="16200000">
            <a:off x="3126581" y="2518569"/>
            <a:ext cx="404813" cy="1800225"/>
          </a:xfrm>
          <a:prstGeom prst="leftBrace">
            <a:avLst>
              <a:gd name="adj1" fmla="val 39897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Levá složená závorka 15"/>
          <p:cNvSpPr/>
          <p:nvPr/>
        </p:nvSpPr>
        <p:spPr>
          <a:xfrm rot="16200000">
            <a:off x="3128169" y="2518569"/>
            <a:ext cx="404813" cy="1800225"/>
          </a:xfrm>
          <a:prstGeom prst="leftBrace">
            <a:avLst>
              <a:gd name="adj1" fmla="val 39897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1619250" y="2601913"/>
            <a:ext cx="26098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4248150" y="2601913"/>
            <a:ext cx="260985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vá složená závorka 18"/>
          <p:cNvSpPr/>
          <p:nvPr/>
        </p:nvSpPr>
        <p:spPr>
          <a:xfrm rot="16200000">
            <a:off x="2736056" y="1510507"/>
            <a:ext cx="404813" cy="2609850"/>
          </a:xfrm>
          <a:prstGeom prst="leftBrace">
            <a:avLst>
              <a:gd name="adj1" fmla="val 39897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Levá složená závorka 19"/>
          <p:cNvSpPr/>
          <p:nvPr/>
        </p:nvSpPr>
        <p:spPr>
          <a:xfrm rot="16200000">
            <a:off x="2736056" y="1510507"/>
            <a:ext cx="404813" cy="2609850"/>
          </a:xfrm>
          <a:prstGeom prst="leftBrace">
            <a:avLst>
              <a:gd name="adj1" fmla="val 39897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908175" y="260350"/>
            <a:ext cx="5111750" cy="708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cs-CZ" sz="4000" b="1" dirty="0">
                <a:solidFill>
                  <a:srgbClr val="008000"/>
                </a:solidFill>
                <a:latin typeface="+mn-lt"/>
                <a:ea typeface="Calibri" pitchFamily="34" charset="0"/>
                <a:cs typeface="Times New Roman" pitchFamily="18" charset="0"/>
              </a:rPr>
              <a:t>Osová souměrnost</a:t>
            </a:r>
            <a:endParaRPr lang="cs-CZ" sz="40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5288" y="5516563"/>
            <a:ext cx="83518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Obrázky jsou </a:t>
            </a:r>
            <a:r>
              <a:rPr lang="cs-CZ" sz="2000" b="1" dirty="0">
                <a:latin typeface="+mn-lt"/>
              </a:rPr>
              <a:t>osově souměrné</a:t>
            </a:r>
            <a:r>
              <a:rPr lang="cs-CZ" sz="2000" dirty="0">
                <a:latin typeface="+mn-lt"/>
              </a:rPr>
              <a:t>, takové zobrazení nazýváme </a:t>
            </a:r>
            <a:r>
              <a:rPr lang="cs-CZ" sz="2000" b="1" dirty="0">
                <a:latin typeface="+mn-lt"/>
              </a:rPr>
              <a:t>osová souměrnost</a:t>
            </a:r>
            <a:r>
              <a:rPr lang="cs-CZ" sz="2000" dirty="0">
                <a:latin typeface="+mn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C 0.03333 0.00023 0.15816 0.00139 0.19983 0.0018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C 0.04792 0.00024 0.22743 0.0007 0.28733 0.00093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5" grpId="0" animBg="1"/>
      <p:bldP spid="16" grpId="0" animBg="1"/>
      <p:bldP spid="16" grpId="1" animBg="1"/>
      <p:bldP spid="19" grpId="0" animBg="1"/>
      <p:bldP spid="20" grpId="0" animBg="1"/>
      <p:bldP spid="20" grpId="1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554038" y="742620"/>
            <a:ext cx="799147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</a:rPr>
              <a:t>Osová souměrnost je  zobrazení nějakého bodu podle osy</a:t>
            </a:r>
            <a:r>
              <a:rPr lang="cs-CZ" sz="2000" dirty="0">
                <a:latin typeface="+mn-lt"/>
              </a:rPr>
              <a:t>. </a:t>
            </a:r>
            <a:r>
              <a:rPr lang="cs-CZ" sz="2000" b="1" dirty="0">
                <a:latin typeface="+mn-lt"/>
              </a:rPr>
              <a:t>Původní bod má od osy stejnou vzdálenost jako jeho obra</a:t>
            </a:r>
            <a:r>
              <a:rPr lang="cs-CZ" sz="2000" dirty="0">
                <a:latin typeface="+mn-lt"/>
              </a:rPr>
              <a:t>z. </a:t>
            </a:r>
            <a:r>
              <a:rPr lang="cs-CZ" sz="2000" b="1" dirty="0">
                <a:latin typeface="+mn-lt"/>
              </a:rPr>
              <a:t>Oba</a:t>
            </a:r>
            <a:r>
              <a:rPr lang="cs-CZ" sz="2000" dirty="0">
                <a:latin typeface="+mn-lt"/>
              </a:rPr>
              <a:t> </a:t>
            </a:r>
            <a:r>
              <a:rPr lang="cs-CZ" sz="2000" b="1" dirty="0">
                <a:latin typeface="+mn-lt"/>
              </a:rPr>
              <a:t>tyto body leží na přímce, která je kolmá na osu.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526256" y="2058193"/>
            <a:ext cx="58324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dirty="0">
                <a:latin typeface="Arial" charset="0"/>
                <a:ea typeface="Times New Roman" pitchFamily="18" charset="0"/>
                <a:cs typeface="Arial" charset="0"/>
              </a:rPr>
              <a:t>Osová souměrnost je zobrazení v rovině, které překlápí vzory přes osu. Osovou souměrností vznikne tedy obraz, který je shodný se vzorem.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546056" y="3255963"/>
            <a:ext cx="58324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  <a:cs typeface="Times New Roman" pitchFamily="18" charset="0"/>
              </a:rPr>
              <a:t>P</a:t>
            </a:r>
            <a:r>
              <a:rPr lang="cs-CZ" sz="2000" b="1" dirty="0">
                <a:latin typeface="+mn-lt"/>
                <a:cs typeface="Arial" charset="0"/>
              </a:rPr>
              <a:t>ů</a:t>
            </a:r>
            <a:r>
              <a:rPr lang="cs-CZ" sz="2000" b="1" dirty="0">
                <a:latin typeface="+mn-lt"/>
                <a:cs typeface="Times New Roman" pitchFamily="18" charset="0"/>
              </a:rPr>
              <a:t>vodní obrazec nazýváme vzor,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39750" y="4797425"/>
            <a:ext cx="58324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  <a:cs typeface="Times New Roman" pitchFamily="18" charset="0"/>
              </a:rPr>
              <a:t>P</a:t>
            </a:r>
            <a:r>
              <a:rPr lang="cs-CZ" sz="2000" b="1" dirty="0">
                <a:latin typeface="+mn-lt"/>
                <a:cs typeface="Arial" charset="0"/>
              </a:rPr>
              <a:t>ř</a:t>
            </a:r>
            <a:r>
              <a:rPr lang="cs-CZ" sz="2000" b="1" dirty="0">
                <a:latin typeface="+mn-lt"/>
                <a:cs typeface="Times New Roman" pitchFamily="18" charset="0"/>
              </a:rPr>
              <a:t>ímku, p</a:t>
            </a:r>
            <a:r>
              <a:rPr lang="cs-CZ" sz="2000" b="1" dirty="0">
                <a:latin typeface="+mn-lt"/>
                <a:cs typeface="Arial" charset="0"/>
              </a:rPr>
              <a:t>ř</a:t>
            </a:r>
            <a:r>
              <a:rPr lang="cs-CZ" sz="2000" b="1" dirty="0">
                <a:latin typeface="+mn-lt"/>
                <a:cs typeface="Times New Roman" pitchFamily="18" charset="0"/>
              </a:rPr>
              <a:t>es kterou se vzor p</a:t>
            </a:r>
            <a:r>
              <a:rPr lang="cs-CZ" sz="2000" b="1" dirty="0">
                <a:latin typeface="+mn-lt"/>
                <a:cs typeface="Arial" charset="0"/>
              </a:rPr>
              <a:t>ř</a:t>
            </a:r>
            <a:r>
              <a:rPr lang="cs-CZ" sz="2000" b="1" dirty="0">
                <a:latin typeface="+mn-lt"/>
                <a:cs typeface="Times New Roman" pitchFamily="18" charset="0"/>
              </a:rPr>
              <a:t>eklápí, nazýváme </a:t>
            </a:r>
            <a:r>
              <a:rPr lang="cs-CZ" sz="2000" b="1" dirty="0">
                <a:latin typeface="+mn-lt"/>
                <a:cs typeface="Arial" charset="0"/>
              </a:rPr>
              <a:t>o</a:t>
            </a:r>
            <a:r>
              <a:rPr lang="cs-CZ" sz="2000" b="1" dirty="0">
                <a:latin typeface="+mn-lt"/>
                <a:cs typeface="Times New Roman" pitchFamily="18" charset="0"/>
              </a:rPr>
              <a:t>sa soum</a:t>
            </a:r>
            <a:r>
              <a:rPr lang="cs-CZ" sz="2000" b="1" dirty="0">
                <a:latin typeface="+mn-lt"/>
                <a:cs typeface="Arial" charset="0"/>
              </a:rPr>
              <a:t>ě</a:t>
            </a:r>
            <a:r>
              <a:rPr lang="cs-CZ" sz="2000" b="1" dirty="0">
                <a:latin typeface="+mn-lt"/>
                <a:cs typeface="Times New Roman" pitchFamily="18" charset="0"/>
              </a:rPr>
              <a:t>rnosti, značíme </a:t>
            </a:r>
            <a:r>
              <a:rPr lang="cs-CZ" sz="2000" b="1" i="1" dirty="0">
                <a:latin typeface="+mn-lt"/>
                <a:cs typeface="Times New Roman" pitchFamily="18" charset="0"/>
              </a:rPr>
              <a:t>o</a:t>
            </a:r>
            <a:r>
              <a:rPr lang="cs-CZ" sz="2000" b="1" dirty="0">
                <a:latin typeface="+mn-lt"/>
                <a:cs typeface="Times New Roman" pitchFamily="18" charset="0"/>
              </a:rPr>
              <a:t>. </a:t>
            </a:r>
          </a:p>
        </p:txBody>
      </p:sp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2565400"/>
            <a:ext cx="13811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2663825"/>
            <a:ext cx="13906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Přímá spojovací čára 33"/>
          <p:cNvCxnSpPr/>
          <p:nvPr/>
        </p:nvCxnSpPr>
        <p:spPr>
          <a:xfrm>
            <a:off x="7235825" y="2492375"/>
            <a:ext cx="0" cy="0"/>
          </a:xfrm>
          <a:prstGeom prst="line">
            <a:avLst/>
          </a:prstGeom>
          <a:ln w="1143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rot="21540000">
            <a:off x="7326313" y="2484438"/>
            <a:ext cx="0" cy="2484437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7308850" y="458152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i="1" dirty="0">
                <a:latin typeface="+mn-lt"/>
                <a:cs typeface="Times New Roman" pitchFamily="18" charset="0"/>
              </a:rPr>
              <a:t>o</a:t>
            </a:r>
            <a:endParaRPr lang="cs-CZ" sz="2000" i="1" dirty="0">
              <a:latin typeface="+mn-lt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68313" y="4149725"/>
            <a:ext cx="58324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  <a:cs typeface="Times New Roman" pitchFamily="18" charset="0"/>
              </a:rPr>
              <a:t>Obraz označujeme v</a:t>
            </a:r>
            <a:r>
              <a:rPr lang="cs-CZ" sz="2000" b="1" dirty="0">
                <a:latin typeface="+mn-lt"/>
                <a:cs typeface="Arial" charset="0"/>
              </a:rPr>
              <a:t>ě</a:t>
            </a:r>
            <a:r>
              <a:rPr lang="cs-CZ" sz="2000" b="1" dirty="0">
                <a:latin typeface="+mn-lt"/>
                <a:cs typeface="Times New Roman" pitchFamily="18" charset="0"/>
              </a:rPr>
              <a:t>tšinou jako vzor s </a:t>
            </a:r>
            <a:r>
              <a:rPr lang="cs-CZ" sz="2000" b="1" dirty="0">
                <a:latin typeface="+mn-lt"/>
                <a:cs typeface="Arial" charset="0"/>
              </a:rPr>
              <a:t>č</a:t>
            </a:r>
            <a:r>
              <a:rPr lang="cs-CZ" sz="2000" b="1" dirty="0">
                <a:latin typeface="+mn-lt"/>
                <a:cs typeface="Times New Roman" pitchFamily="18" charset="0"/>
              </a:rPr>
              <a:t>árkou </a:t>
            </a:r>
            <a:br>
              <a:rPr lang="cs-CZ" sz="2000" b="1" dirty="0">
                <a:latin typeface="+mn-lt"/>
                <a:cs typeface="Times New Roman" pitchFamily="18" charset="0"/>
              </a:rPr>
            </a:br>
            <a:r>
              <a:rPr lang="cs-CZ" sz="2000" b="1" dirty="0">
                <a:latin typeface="+mn-lt"/>
                <a:cs typeface="Times New Roman" pitchFamily="18" charset="0"/>
              </a:rPr>
              <a:t>(A →A΄). 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479408" y="3606800"/>
            <a:ext cx="58324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  <a:cs typeface="Times New Roman" pitchFamily="18" charset="0"/>
              </a:rPr>
              <a:t>ten který vznikne zobrazením nazýváme obraz</a:t>
            </a:r>
            <a:r>
              <a:rPr lang="cs-CZ" sz="2000" dirty="0">
                <a:latin typeface="+mn-lt"/>
                <a:cs typeface="Times New Roman" pitchFamily="18" charset="0"/>
              </a:rPr>
              <a:t>.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6227763" y="242093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</a:t>
            </a:r>
            <a:endParaRPr lang="cs-CZ" sz="2000" dirty="0">
              <a:latin typeface="+mn-lt"/>
            </a:endParaRPr>
          </a:p>
        </p:txBody>
      </p:sp>
      <p:cxnSp>
        <p:nvCxnSpPr>
          <p:cNvPr id="44" name="Přímá spojovací čára 43"/>
          <p:cNvCxnSpPr/>
          <p:nvPr/>
        </p:nvCxnSpPr>
        <p:spPr>
          <a:xfrm>
            <a:off x="6354763" y="2819400"/>
            <a:ext cx="71437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flipH="1">
            <a:off x="6354763" y="2819400"/>
            <a:ext cx="71437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8207375" y="2819400"/>
            <a:ext cx="730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flipH="1">
            <a:off x="8207375" y="2819400"/>
            <a:ext cx="730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8101013" y="242093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A'</a:t>
            </a:r>
            <a:endParaRPr lang="cs-CZ" sz="2000" dirty="0">
              <a:latin typeface="+mn-lt"/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395288" y="260350"/>
            <a:ext cx="842486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cs-CZ" sz="2000" dirty="0">
              <a:latin typeface="+mn-lt"/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539750" y="5445125"/>
            <a:ext cx="8135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Osová souměrnost zachovává vzdálenosti i úhly, jedná se tedy o jedno ze shodných zobrazení.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6011863" y="2852738"/>
            <a:ext cx="266382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vá složená závorka 24"/>
          <p:cNvSpPr/>
          <p:nvPr/>
        </p:nvSpPr>
        <p:spPr>
          <a:xfrm rot="16200000">
            <a:off x="6642101" y="2605087"/>
            <a:ext cx="404812" cy="900113"/>
          </a:xfrm>
          <a:prstGeom prst="leftBrace">
            <a:avLst>
              <a:gd name="adj1" fmla="val 39897"/>
              <a:gd name="adj2" fmla="val 5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Levá složená závorka 25"/>
          <p:cNvSpPr/>
          <p:nvPr/>
        </p:nvSpPr>
        <p:spPr>
          <a:xfrm rot="16200000">
            <a:off x="6642101" y="2605087"/>
            <a:ext cx="404812" cy="900113"/>
          </a:xfrm>
          <a:prstGeom prst="leftBrace">
            <a:avLst>
              <a:gd name="adj1" fmla="val 39897"/>
              <a:gd name="adj2" fmla="val 5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1701 -3.7037E-7 0.08125 0.00046 0.1026 0.0004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30" grpId="0"/>
      <p:bldP spid="38" grpId="0"/>
      <p:bldP spid="40" grpId="0"/>
      <p:bldP spid="41" grpId="0"/>
      <p:bldP spid="42" grpId="0"/>
      <p:bldP spid="57" grpId="0"/>
      <p:bldP spid="58" grpId="0"/>
      <p:bldP spid="59" grpId="0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404813" y="5006975"/>
            <a:ext cx="6115050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Bod A‘ je osově souměrný s bodem A podle osy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.</a:t>
            </a:r>
          </a:p>
        </p:txBody>
      </p:sp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1413" y="-355600"/>
            <a:ext cx="50387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83278" b="-91183"/>
          <a:stretch>
            <a:fillRect/>
          </a:stretch>
        </p:blipFill>
        <p:spPr bwMode="auto">
          <a:xfrm>
            <a:off x="2574925" y="220663"/>
            <a:ext cx="4119563" cy="520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93688"/>
            <a:ext cx="4824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Učili jsme se sestrojit osu úsečky AA‘ .</a:t>
            </a:r>
          </a:p>
        </p:txBody>
      </p:sp>
      <p:cxnSp>
        <p:nvCxnSpPr>
          <p:cNvPr id="14" name="Přímá spojovací čára 13"/>
          <p:cNvCxnSpPr/>
          <p:nvPr/>
        </p:nvCxnSpPr>
        <p:spPr>
          <a:xfrm flipV="1">
            <a:off x="4014788" y="2524125"/>
            <a:ext cx="4176712" cy="360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8163" y="650875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Postup: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95288" y="1011238"/>
            <a:ext cx="381635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>
                <a:latin typeface="+mn-lt"/>
              </a:rPr>
              <a:t>Do kružítka vezmeme poloměr </a:t>
            </a:r>
            <a:r>
              <a:rPr lang="cs-CZ" sz="2000" i="1" dirty="0">
                <a:latin typeface="+mn-lt"/>
              </a:rPr>
              <a:t>r</a:t>
            </a:r>
            <a:r>
              <a:rPr lang="cs-CZ" sz="2000" dirty="0">
                <a:latin typeface="+mn-lt"/>
              </a:rPr>
              <a:t> větší než je polovina délky úsečky  AA‘. </a:t>
            </a:r>
          </a:p>
        </p:txBody>
      </p:sp>
      <p:cxnSp>
        <p:nvCxnSpPr>
          <p:cNvPr id="20" name="Přímá spojovací čára 19"/>
          <p:cNvCxnSpPr/>
          <p:nvPr/>
        </p:nvCxnSpPr>
        <p:spPr>
          <a:xfrm rot="20520000" flipH="1">
            <a:off x="4603750" y="2695575"/>
            <a:ext cx="36513" cy="250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302125" y="2811463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</a:t>
            </a:r>
            <a:endParaRPr lang="cs-CZ" sz="2000" dirty="0">
              <a:latin typeface="+mn-lt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95288" y="1946275"/>
            <a:ext cx="3671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cs-CZ" sz="2000" dirty="0">
                <a:latin typeface="+mn-lt"/>
              </a:rPr>
              <a:t>V bodech A, A‘ sestrojíme oblouky s poloměrem </a:t>
            </a:r>
            <a:r>
              <a:rPr lang="cs-CZ" sz="2000" i="1" dirty="0">
                <a:latin typeface="+mn-lt"/>
              </a:rPr>
              <a:t>r</a:t>
            </a:r>
            <a:r>
              <a:rPr lang="cs-CZ" sz="2000" dirty="0">
                <a:latin typeface="+mn-lt"/>
              </a:rPr>
              <a:t>.</a:t>
            </a:r>
          </a:p>
        </p:txBody>
      </p:sp>
      <p:cxnSp>
        <p:nvCxnSpPr>
          <p:cNvPr id="28" name="Přímá spojovací čára 27"/>
          <p:cNvCxnSpPr/>
          <p:nvPr/>
        </p:nvCxnSpPr>
        <p:spPr>
          <a:xfrm rot="20520000" flipH="1">
            <a:off x="7453313" y="2479675"/>
            <a:ext cx="36512" cy="250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7110413" y="266858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Arial"/>
                <a:cs typeface="Arial"/>
              </a:rPr>
              <a:t>A‘</a:t>
            </a:r>
            <a:endParaRPr lang="cs-CZ" sz="2000" dirty="0">
              <a:latin typeface="+mn-lt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93700" y="2595563"/>
            <a:ext cx="3960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cs-CZ" sz="2000" dirty="0">
                <a:latin typeface="+mn-lt"/>
              </a:rPr>
              <a:t>Průsečíky oblouků spojíme čerchovanou čarou – osa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 úsečky AA‘.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393700" y="3532188"/>
            <a:ext cx="46085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cs-CZ" sz="2000" dirty="0">
                <a:latin typeface="+mn-lt"/>
              </a:rPr>
              <a:t>Průsečík osy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 a úsečky AA‘ je středem úsečky AA‘. Označíme 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.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322263" y="4240213"/>
            <a:ext cx="5113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Osa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 úsečky AA‘ je kolmá na úsečku AA‘. Pro střed 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 úsečky AA‘ platí: |AA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| = |A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B|.</a:t>
            </a:r>
          </a:p>
        </p:txBody>
      </p:sp>
      <p:sp>
        <p:nvSpPr>
          <p:cNvPr id="26" name="Oblouk 25"/>
          <p:cNvSpPr/>
          <p:nvPr/>
        </p:nvSpPr>
        <p:spPr>
          <a:xfrm rot="21354415">
            <a:off x="2555875" y="931863"/>
            <a:ext cx="3960813" cy="3779837"/>
          </a:xfrm>
          <a:prstGeom prst="arc">
            <a:avLst>
              <a:gd name="adj1" fmla="val 17130763"/>
              <a:gd name="adj2" fmla="val 415233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cs-CZ"/>
          </a:p>
        </p:txBody>
      </p:sp>
      <p:sp>
        <p:nvSpPr>
          <p:cNvPr id="22" name="Oblouk 21"/>
          <p:cNvSpPr/>
          <p:nvPr/>
        </p:nvSpPr>
        <p:spPr>
          <a:xfrm rot="21300000">
            <a:off x="5599113" y="723900"/>
            <a:ext cx="3959225" cy="3779838"/>
          </a:xfrm>
          <a:prstGeom prst="arc">
            <a:avLst>
              <a:gd name="adj1" fmla="val 6430197"/>
              <a:gd name="adj2" fmla="val 156142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cs-CZ"/>
          </a:p>
        </p:txBody>
      </p:sp>
      <p:pic>
        <p:nvPicPr>
          <p:cNvPr id="7190" name="Picture 22"/>
          <p:cNvPicPr preferRelativeResize="0"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160000">
            <a:off x="3722687" y="2619376"/>
            <a:ext cx="4105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Přímá spojovací čára 26"/>
          <p:cNvCxnSpPr>
            <a:cxnSpLocks/>
          </p:cNvCxnSpPr>
          <p:nvPr/>
        </p:nvCxnSpPr>
        <p:spPr>
          <a:xfrm>
            <a:off x="5921375" y="795338"/>
            <a:ext cx="252413" cy="3887787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6173788" y="439578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i="1" dirty="0">
                <a:latin typeface="+mn-lt"/>
                <a:cs typeface="Times New Roman" pitchFamily="18" charset="0"/>
              </a:rPr>
              <a:t>o</a:t>
            </a:r>
            <a:endParaRPr lang="cs-CZ" sz="2000" i="1" dirty="0">
              <a:latin typeface="+mn-lt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030913" y="266858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</a:t>
            </a:r>
            <a:r>
              <a:rPr lang="cs-CZ" sz="2000" baseline="-25000" dirty="0">
                <a:latin typeface="+mn-lt"/>
                <a:cs typeface="Times New Roman" pitchFamily="18" charset="0"/>
              </a:rPr>
              <a:t>0</a:t>
            </a:r>
            <a:endParaRPr lang="cs-CZ" sz="2000" dirty="0">
              <a:latin typeface="+mn-lt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39725" y="5434013"/>
            <a:ext cx="8604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Pro libovolný bod X, který leží na ose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 úsečky AA‘ platí: |AX| = |XA‘|. Všechny body osy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 mají od krajních bodů úsečky AB stejnou vzdálenost.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678613" y="3775075"/>
            <a:ext cx="199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 čteme á nula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6511925" y="250825"/>
            <a:ext cx="2376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A‘ čteme á s čarou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800000">
                                      <p:cBhvr>
                                        <p:cTn id="55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58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800000">
                                      <p:cBhvr>
                                        <p:cTn id="74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77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2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0"/>
      <p:bldP spid="17" grpId="0"/>
      <p:bldP spid="18" grpId="0"/>
      <p:bldP spid="21" grpId="0"/>
      <p:bldP spid="24" grpId="0"/>
      <p:bldP spid="29" grpId="0"/>
      <p:bldP spid="30" grpId="0"/>
      <p:bldP spid="32" grpId="0"/>
      <p:bldP spid="33" grpId="0"/>
      <p:bldP spid="31" grpId="0"/>
      <p:bldP spid="34" grpId="0"/>
      <p:bldP spid="35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95288" y="260350"/>
            <a:ext cx="3925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Dokresli druhé křídlo motýla.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449263" y="628650"/>
            <a:ext cx="1314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Postup:</a:t>
            </a: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463550" y="960438"/>
            <a:ext cx="3925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1. Sestrojíme bodem A kolmici </a:t>
            </a:r>
            <a:r>
              <a:rPr lang="cs-CZ" sz="2000" i="1" dirty="0">
                <a:latin typeface="+mn-lt"/>
              </a:rPr>
              <a:t>k </a:t>
            </a:r>
            <a:r>
              <a:rPr lang="cs-CZ" sz="2000" dirty="0">
                <a:latin typeface="+mn-lt"/>
              </a:rPr>
              <a:t>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</a:t>
            </a:r>
            <a:r>
              <a:rPr lang="cs-CZ" sz="2000" dirty="0" err="1">
                <a:latin typeface="+mn-lt"/>
              </a:rPr>
              <a:t>k</a:t>
            </a:r>
            <a:r>
              <a:rPr lang="cs-CZ" sz="2000" dirty="0">
                <a:latin typeface="+mn-lt"/>
              </a:rPr>
              <a:t> přímce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 (osa těla motýla) 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5749"/>
          <a:stretch>
            <a:fillRect/>
          </a:stretch>
        </p:blipFill>
        <p:spPr bwMode="auto">
          <a:xfrm>
            <a:off x="4500563" y="333375"/>
            <a:ext cx="360045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ipsa 7"/>
          <p:cNvSpPr/>
          <p:nvPr/>
        </p:nvSpPr>
        <p:spPr>
          <a:xfrm>
            <a:off x="6156325" y="17732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6156325" y="1989138"/>
            <a:ext cx="215900" cy="611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6191250" y="2565400"/>
            <a:ext cx="144463" cy="684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 flipH="1" flipV="1">
            <a:off x="5724525" y="1268413"/>
            <a:ext cx="539750" cy="828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H="1" flipV="1">
            <a:off x="4859338" y="765175"/>
            <a:ext cx="865187" cy="5032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>
            <a:off x="4572000" y="765175"/>
            <a:ext cx="287338" cy="142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4572000" y="908050"/>
            <a:ext cx="287338" cy="115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4859338" y="2060575"/>
            <a:ext cx="1403350" cy="1444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louk 25"/>
          <p:cNvSpPr>
            <a:spLocks noChangeAspect="1"/>
          </p:cNvSpPr>
          <p:nvPr/>
        </p:nvSpPr>
        <p:spPr>
          <a:xfrm>
            <a:off x="4859338" y="2124075"/>
            <a:ext cx="1223962" cy="1223963"/>
          </a:xfrm>
          <a:prstGeom prst="arc">
            <a:avLst>
              <a:gd name="adj1" fmla="val 2955879"/>
              <a:gd name="adj2" fmla="val 1660619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>
            <a:endCxn id="10" idx="0"/>
          </p:cNvCxnSpPr>
          <p:nvPr/>
        </p:nvCxnSpPr>
        <p:spPr>
          <a:xfrm flipV="1">
            <a:off x="5867400" y="2565400"/>
            <a:ext cx="396875" cy="647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6137275" y="1052513"/>
            <a:ext cx="107950" cy="72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6264275" y="476250"/>
            <a:ext cx="0" cy="3313113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6227763" y="3573463"/>
            <a:ext cx="288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i="1" dirty="0">
                <a:latin typeface="+mn-lt"/>
                <a:cs typeface="Times New Roman" pitchFamily="18" charset="0"/>
              </a:rPr>
              <a:t>o</a:t>
            </a:r>
            <a:endParaRPr lang="cs-CZ" sz="1800" i="1" dirty="0">
              <a:latin typeface="+mn-lt"/>
            </a:endParaRPr>
          </a:p>
        </p:txBody>
      </p:sp>
      <p:cxnSp>
        <p:nvCxnSpPr>
          <p:cNvPr id="36" name="Přímá spojovací čára 35"/>
          <p:cNvCxnSpPr/>
          <p:nvPr/>
        </p:nvCxnSpPr>
        <p:spPr>
          <a:xfrm flipH="1">
            <a:off x="6300788" y="1052513"/>
            <a:ext cx="71437" cy="72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429000"/>
            <a:ext cx="20193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25" y="3357563"/>
            <a:ext cx="6953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3716338"/>
            <a:ext cx="4449762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" name="Přímá spojovací čára 53"/>
          <p:cNvCxnSpPr/>
          <p:nvPr/>
        </p:nvCxnSpPr>
        <p:spPr>
          <a:xfrm>
            <a:off x="7054850" y="2700338"/>
            <a:ext cx="730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flipH="1">
            <a:off x="7054850" y="2700338"/>
            <a:ext cx="730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6948488" y="234950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S'</a:t>
            </a:r>
            <a:endParaRPr lang="cs-CZ" sz="1800" dirty="0">
              <a:latin typeface="+mn-lt"/>
            </a:endParaRPr>
          </a:p>
        </p:txBody>
      </p:sp>
      <p:cxnSp>
        <p:nvCxnSpPr>
          <p:cNvPr id="58" name="Přímá spojovací čára 57"/>
          <p:cNvCxnSpPr/>
          <p:nvPr/>
        </p:nvCxnSpPr>
        <p:spPr>
          <a:xfrm>
            <a:off x="5435600" y="2700338"/>
            <a:ext cx="730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flipH="1">
            <a:off x="5435600" y="2700338"/>
            <a:ext cx="730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4"/>
          <p:cNvSpPr>
            <a:spLocks noChangeArrowheads="1"/>
          </p:cNvSpPr>
          <p:nvPr/>
        </p:nvSpPr>
        <p:spPr bwMode="auto">
          <a:xfrm>
            <a:off x="5364163" y="234950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S</a:t>
            </a:r>
            <a:endParaRPr lang="cs-CZ" sz="1800" dirty="0">
              <a:latin typeface="+mn-lt"/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5651500" y="90805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A</a:t>
            </a:r>
            <a:endParaRPr lang="cs-CZ" sz="1800" dirty="0">
              <a:latin typeface="+mn-lt"/>
            </a:endParaRPr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auto">
          <a:xfrm>
            <a:off x="4859338" y="40481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B</a:t>
            </a:r>
            <a:endParaRPr lang="cs-CZ" sz="1800" dirty="0">
              <a:latin typeface="+mn-lt"/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284663" y="549275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C</a:t>
            </a:r>
            <a:endParaRPr lang="cs-CZ" sz="1800" dirty="0">
              <a:latin typeface="+mn-lt"/>
            </a:endParaRPr>
          </a:p>
        </p:txBody>
      </p: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4427538" y="20605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D</a:t>
            </a:r>
            <a:endParaRPr lang="cs-CZ" sz="1800" dirty="0">
              <a:latin typeface="+mn-lt"/>
            </a:endParaRPr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5795963" y="3213100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E</a:t>
            </a:r>
            <a:endParaRPr lang="cs-CZ" sz="1800" dirty="0">
              <a:latin typeface="+mn-lt"/>
            </a:endParaRPr>
          </a:p>
        </p:txBody>
      </p:sp>
      <p:sp>
        <p:nvSpPr>
          <p:cNvPr id="66" name="Rectangle 4"/>
          <p:cNvSpPr>
            <a:spLocks noChangeArrowheads="1"/>
          </p:cNvSpPr>
          <p:nvPr/>
        </p:nvSpPr>
        <p:spPr bwMode="auto">
          <a:xfrm>
            <a:off x="6300788" y="1871663"/>
            <a:ext cx="35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F</a:t>
            </a:r>
            <a:endParaRPr lang="cs-CZ" sz="1800" dirty="0">
              <a:latin typeface="+mn-lt"/>
            </a:endParaRPr>
          </a:p>
        </p:txBody>
      </p:sp>
      <p:sp>
        <p:nvSpPr>
          <p:cNvPr id="67" name="Rectangle 4"/>
          <p:cNvSpPr>
            <a:spLocks noChangeArrowheads="1"/>
          </p:cNvSpPr>
          <p:nvPr/>
        </p:nvSpPr>
        <p:spPr bwMode="auto">
          <a:xfrm>
            <a:off x="6300788" y="2133600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G</a:t>
            </a:r>
            <a:endParaRPr lang="cs-CZ" sz="1800" dirty="0">
              <a:latin typeface="+mn-lt"/>
            </a:endParaRP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6300788" y="2420938"/>
            <a:ext cx="35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H</a:t>
            </a:r>
            <a:endParaRPr lang="cs-CZ" sz="1800" dirty="0">
              <a:latin typeface="+mn-lt"/>
            </a:endParaRPr>
          </a:p>
        </p:txBody>
      </p:sp>
      <p:cxnSp>
        <p:nvCxnSpPr>
          <p:cNvPr id="70" name="Přímá spojovací čára 69"/>
          <p:cNvCxnSpPr/>
          <p:nvPr/>
        </p:nvCxnSpPr>
        <p:spPr>
          <a:xfrm>
            <a:off x="5364163" y="1268413"/>
            <a:ext cx="295275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8172450" y="981075"/>
            <a:ext cx="28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i="1" dirty="0">
                <a:latin typeface="+mn-lt"/>
                <a:cs typeface="Times New Roman" pitchFamily="18" charset="0"/>
              </a:rPr>
              <a:t>k</a:t>
            </a:r>
            <a:endParaRPr lang="cs-CZ" sz="1800" i="1" dirty="0">
              <a:latin typeface="+mn-lt"/>
            </a:endParaRPr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468313" y="1628775"/>
            <a:ext cx="3925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2. Průsečík přímek </a:t>
            </a:r>
            <a:r>
              <a:rPr lang="cs-CZ" sz="2000" i="1" dirty="0">
                <a:latin typeface="+mn-lt"/>
              </a:rPr>
              <a:t>k </a:t>
            </a:r>
            <a:r>
              <a:rPr lang="cs-CZ" sz="2000" dirty="0">
                <a:latin typeface="+mn-lt"/>
              </a:rPr>
              <a:t> a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označíme 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.</a:t>
            </a:r>
          </a:p>
        </p:txBody>
      </p:sp>
      <p:sp>
        <p:nvSpPr>
          <p:cNvPr id="73" name="Rectangle 4"/>
          <p:cNvSpPr>
            <a:spLocks noChangeArrowheads="1"/>
          </p:cNvSpPr>
          <p:nvPr/>
        </p:nvSpPr>
        <p:spPr bwMode="auto">
          <a:xfrm>
            <a:off x="468313" y="2276475"/>
            <a:ext cx="3925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3. Na přímce </a:t>
            </a:r>
            <a:r>
              <a:rPr lang="cs-CZ" sz="2000" i="1" dirty="0">
                <a:latin typeface="+mn-lt"/>
              </a:rPr>
              <a:t>k </a:t>
            </a:r>
            <a:r>
              <a:rPr lang="cs-CZ" sz="2000" dirty="0">
                <a:latin typeface="+mn-lt"/>
              </a:rPr>
              <a:t> sestrojíme bod A'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tak, aby bod 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 byl středem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úsečky AA'.</a:t>
            </a: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auto">
          <a:xfrm>
            <a:off x="6227763" y="908050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A</a:t>
            </a:r>
            <a:r>
              <a:rPr lang="cs-CZ" sz="1800" baseline="-25000" dirty="0">
                <a:latin typeface="+mn-lt"/>
                <a:cs typeface="Times New Roman" pitchFamily="18" charset="0"/>
              </a:rPr>
              <a:t>0</a:t>
            </a:r>
            <a:endParaRPr lang="cs-CZ" sz="1800" dirty="0">
              <a:latin typeface="+mn-lt"/>
            </a:endParaRPr>
          </a:p>
        </p:txBody>
      </p:sp>
      <p:cxnSp>
        <p:nvCxnSpPr>
          <p:cNvPr id="76" name="Přímá spojovací čára 75"/>
          <p:cNvCxnSpPr/>
          <p:nvPr/>
        </p:nvCxnSpPr>
        <p:spPr>
          <a:xfrm>
            <a:off x="6821488" y="1196975"/>
            <a:ext cx="0" cy="14446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6659563" y="908050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A'</a:t>
            </a:r>
            <a:endParaRPr lang="cs-CZ" sz="1800" dirty="0">
              <a:latin typeface="+mn-lt"/>
            </a:endParaRPr>
          </a:p>
        </p:txBody>
      </p:sp>
      <p:sp>
        <p:nvSpPr>
          <p:cNvPr id="78" name="Rectangle 4"/>
          <p:cNvSpPr>
            <a:spLocks noChangeArrowheads="1"/>
          </p:cNvSpPr>
          <p:nvPr/>
        </p:nvSpPr>
        <p:spPr bwMode="auto">
          <a:xfrm>
            <a:off x="468313" y="3213100"/>
            <a:ext cx="3925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4. Stejným způsobem sestrojíme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body B', C', D', E'.</a:t>
            </a:r>
          </a:p>
        </p:txBody>
      </p:sp>
      <p:cxnSp>
        <p:nvCxnSpPr>
          <p:cNvPr id="80" name="Přímá spojovací čára 79"/>
          <p:cNvCxnSpPr/>
          <p:nvPr/>
        </p:nvCxnSpPr>
        <p:spPr>
          <a:xfrm>
            <a:off x="4643438" y="765175"/>
            <a:ext cx="3240087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>
            <a:off x="4284663" y="908050"/>
            <a:ext cx="4319587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>
            <a:off x="4427538" y="2060575"/>
            <a:ext cx="3889375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>
            <a:off x="5508625" y="3203575"/>
            <a:ext cx="259080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7675563" y="701675"/>
            <a:ext cx="0" cy="14446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7956550" y="846138"/>
            <a:ext cx="0" cy="14446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>
            <a:off x="7667625" y="1979613"/>
            <a:ext cx="0" cy="14446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>
            <a:off x="6678613" y="3132138"/>
            <a:ext cx="0" cy="14446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7524750" y="404813"/>
            <a:ext cx="433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B'</a:t>
            </a:r>
            <a:endParaRPr lang="cs-CZ" sz="1800" dirty="0">
              <a:latin typeface="+mn-lt"/>
            </a:endParaRPr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7885113" y="54927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C'</a:t>
            </a:r>
            <a:endParaRPr lang="cs-CZ" sz="1800" dirty="0">
              <a:latin typeface="+mn-lt"/>
            </a:endParaRP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7596188" y="20161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D'</a:t>
            </a:r>
            <a:endParaRPr lang="cs-CZ" sz="1800" dirty="0">
              <a:latin typeface="+mn-lt"/>
            </a:endParaRPr>
          </a:p>
        </p:txBody>
      </p:sp>
      <p:sp>
        <p:nvSpPr>
          <p:cNvPr id="81" name="Rectangle 4"/>
          <p:cNvSpPr>
            <a:spLocks noChangeArrowheads="1"/>
          </p:cNvSpPr>
          <p:nvPr/>
        </p:nvSpPr>
        <p:spPr bwMode="auto">
          <a:xfrm>
            <a:off x="6516688" y="3213100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E'</a:t>
            </a:r>
            <a:endParaRPr lang="cs-CZ" sz="1800" dirty="0">
              <a:latin typeface="+mn-lt"/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6516688" y="1871663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= F'</a:t>
            </a:r>
            <a:endParaRPr lang="cs-CZ" sz="1800" dirty="0">
              <a:latin typeface="+mn-lt"/>
            </a:endParaRP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6516688" y="2133600"/>
            <a:ext cx="647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= G'</a:t>
            </a:r>
            <a:endParaRPr lang="cs-CZ" sz="1800" dirty="0">
              <a:latin typeface="+mn-lt"/>
            </a:endParaRP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6480175" y="2420938"/>
            <a:ext cx="792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800" dirty="0">
                <a:latin typeface="+mn-lt"/>
                <a:cs typeface="Times New Roman" pitchFamily="18" charset="0"/>
              </a:rPr>
              <a:t>= H'</a:t>
            </a:r>
            <a:endParaRPr lang="cs-CZ" sz="1800" dirty="0">
              <a:latin typeface="+mn-lt"/>
            </a:endParaRPr>
          </a:p>
        </p:txBody>
      </p:sp>
      <p:cxnSp>
        <p:nvCxnSpPr>
          <p:cNvPr id="96" name="Přímá spojovací čára 95"/>
          <p:cNvCxnSpPr/>
          <p:nvPr/>
        </p:nvCxnSpPr>
        <p:spPr>
          <a:xfrm flipH="1">
            <a:off x="6264275" y="1277938"/>
            <a:ext cx="539750" cy="82867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flipV="1">
            <a:off x="6804025" y="766763"/>
            <a:ext cx="863600" cy="50482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>
            <a:off x="7667625" y="766763"/>
            <a:ext cx="288925" cy="14446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čára 101"/>
          <p:cNvCxnSpPr/>
          <p:nvPr/>
        </p:nvCxnSpPr>
        <p:spPr>
          <a:xfrm flipH="1">
            <a:off x="7667625" y="908050"/>
            <a:ext cx="288925" cy="115252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ovací čára 103"/>
          <p:cNvCxnSpPr/>
          <p:nvPr/>
        </p:nvCxnSpPr>
        <p:spPr>
          <a:xfrm flipH="1">
            <a:off x="6264275" y="2058988"/>
            <a:ext cx="1403350" cy="14446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ovací čára 107"/>
          <p:cNvCxnSpPr/>
          <p:nvPr/>
        </p:nvCxnSpPr>
        <p:spPr>
          <a:xfrm flipH="1" flipV="1">
            <a:off x="6264275" y="2565400"/>
            <a:ext cx="395288" cy="64770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blouk 109"/>
          <p:cNvSpPr>
            <a:spLocks noChangeAspect="1"/>
          </p:cNvSpPr>
          <p:nvPr/>
        </p:nvSpPr>
        <p:spPr>
          <a:xfrm>
            <a:off x="6443663" y="2133600"/>
            <a:ext cx="1223962" cy="1223963"/>
          </a:xfrm>
          <a:prstGeom prst="arc">
            <a:avLst>
              <a:gd name="adj1" fmla="val 15758418"/>
              <a:gd name="adj2" fmla="val 815582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9265" name="Picture 4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384"/>
          <a:stretch>
            <a:fillRect/>
          </a:stretch>
        </p:blipFill>
        <p:spPr bwMode="auto">
          <a:xfrm>
            <a:off x="2973388" y="1382713"/>
            <a:ext cx="5076825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1" name="Přímá spojovací čára 110"/>
          <p:cNvCxnSpPr/>
          <p:nvPr/>
        </p:nvCxnSpPr>
        <p:spPr>
          <a:xfrm>
            <a:off x="5148263" y="2735263"/>
            <a:ext cx="2339975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4"/>
          <p:cNvSpPr>
            <a:spLocks noChangeArrowheads="1"/>
          </p:cNvSpPr>
          <p:nvPr/>
        </p:nvSpPr>
        <p:spPr bwMode="auto">
          <a:xfrm>
            <a:off x="468313" y="5157788"/>
            <a:ext cx="67675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7. Oblouk kružnice v osové souměrnosti sestrojíme tak, 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že sestrojíme obraz S' středu kružnice S a v tomto bodě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opíšeme kružnici se stejným poloměrem. </a:t>
            </a:r>
          </a:p>
        </p:txBody>
      </p:sp>
      <p:sp>
        <p:nvSpPr>
          <p:cNvPr id="90" name="Rectangle 4"/>
          <p:cNvSpPr>
            <a:spLocks noChangeArrowheads="1"/>
          </p:cNvSpPr>
          <p:nvPr/>
        </p:nvSpPr>
        <p:spPr bwMode="auto">
          <a:xfrm>
            <a:off x="468313" y="4797425"/>
            <a:ext cx="669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6. Všechny obrazy bodů spojíme čarami.</a:t>
            </a:r>
          </a:p>
        </p:txBody>
      </p:sp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468313" y="3860800"/>
            <a:ext cx="66960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5. Body F, G, H leží na ose souměrnosti, jejich vzdálenost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od osy je nulová, jejich obraz leží na ose souměrnosti.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    Tyto body nazýváme samodružné.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8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6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8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2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4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6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500"/>
                            </p:stCondLst>
                            <p:childTnLst>
                              <p:par>
                                <p:cTn id="1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1500"/>
                            </p:stCondLst>
                            <p:childTnLst>
                              <p:par>
                                <p:cTn id="1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C 0.06337 -0.0618 0.30121 -0.29375 0.38056 -0.3710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8000"/>
                            </p:stCondLst>
                            <p:childTnLst>
                              <p:par>
                                <p:cTn id="1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056 -0.37106 C 0.22344 -0.21782 0.06632 -0.06435 0.00348 -0.00301 " pathEditMode="relative" ptsTypes="aA">
                                      <p:cBhvr>
                                        <p:cTn id="153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462 -0.13148 -0.18924 -0.26273 -0.22709 -0.31528 " pathEditMode="relative" ptsTypes="aA">
                                      <p:cBhvr>
                                        <p:cTn id="174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C -0.09462 -0.13149 -0.18924 -0.26274 -0.22709 -0.31528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000"/>
                            </p:stCondLst>
                            <p:childTnLst>
                              <p:par>
                                <p:cTn id="1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80000">
                                      <p:cBhvr>
                                        <p:cTn id="179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708 -0.31528 C -0.21736 -0.31528 -0.18038 -0.31528 -0.16823 -0.31528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64 -0.31528 C -0.21857 -0.31505 -0.18073 -0.31412 -0.16823 -0.31389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8000"/>
                            </p:stCondLst>
                            <p:childTnLst>
                              <p:par>
                                <p:cTn id="1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8500"/>
                            </p:stCondLst>
                            <p:childTnLst>
                              <p:par>
                                <p:cTn id="1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43 -0.31389 C -0.14357 -0.26111 -0.03159 -0.06319 0.00573 0.00278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158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52 -0.31389 C -0.16024 -0.28774 -0.11441 -0.21065 -0.08385 -0.15695 C -0.0533 -0.10325 -0.01128 -0.02616 0.00782 0.00833 " pathEditMode="relative" rAng="0" ptsTypes="aaa">
                                      <p:cBhvr>
                                        <p:cTn id="193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C 0.15799 -0.18472 0.31597 -0.36921 0.37917 -0.44305 " pathEditMode="relative" ptsTypes="aA">
                                      <p:cBhvr>
                                        <p:cTn id="205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000"/>
                            </p:stCondLst>
                            <p:childTnLst>
                              <p:par>
                                <p:cTn id="2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17 -0.44305 C 0.37917 -0.43564 0.37917 -0.42801 0.37917 -0.425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8000"/>
                            </p:stCondLst>
                            <p:childTnLst>
                              <p:par>
                                <p:cTn id="2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43 -0.42662 C 0.3776 -0.39814 0.3783 -0.29143 0.37847 -0.25578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847 -0.25578 C 0.37865 -0.22801 0.37934 -0.12384 0.37951 -0.08912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51 -0.08912 C 0.32292 -0.04537 0.11076 0.11875 0.03993 0.17338 " pathEditMode="relative" rAng="0" ptsTypes="aa">
                                      <p:cBhvr>
                                        <p:cTn id="233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C -0.02031 -0.02708 -0.07795 -0.09444 -0.12205 -0.16227 C -0.16614 -0.23009 -0.23524 -0.35602 -0.2651 -0.40694 " pathEditMode="relative" rAng="0" ptsTypes="aaa">
                                      <p:cBhvr>
                                        <p:cTn id="236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-203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38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-0.04375 -0.06713 -0.20816 -0.31899 -0.26302 -0.40278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-201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242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244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6718 -0.40556 C -0.24132 -0.40579 -0.14427 -0.40671 -0.11198 -0.40694 " pathEditMode="relative" rAng="0" ptsTypes="aa">
                                      <p:cBhvr>
                                        <p:cTn id="245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"/>
                                    </p:animMotion>
                                  </p:childTnLst>
                                </p:cTn>
                              </p:par>
                              <p:par>
                                <p:cTn id="246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6614 -0.40139 C -0.24028 -0.40162 -0.14236 -0.40255 -0.10989 -0.40278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6500"/>
                            </p:stCondLst>
                            <p:childTnLst>
                              <p:par>
                                <p:cTn id="2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">
                                      <p:cBhvr>
                                        <p:cTn id="254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256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73 -0.4 C -0.17673 -0.39514 -0.24757 -0.39005 -0.27587 -0.38797 " pathEditMode="relative" rAng="0" ptsTypes="aA">
                                      <p:cBhvr>
                                        <p:cTn id="258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6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98 -0.40694 C -0.18298 -0.40116 -0.25382 -0.39514 -0.28212 -0.39259 " pathEditMode="relative" rAng="0" ptsTypes="aA">
                                      <p:cBhvr>
                                        <p:cTn id="260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262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8212 -0.39491 C -0.20538 -0.3956 -0.12847 -0.39607 -0.09775 -0.3963 " pathEditMode="relative" rAng="0" ptsTypes="aA">
                                      <p:cBhvr>
                                        <p:cTn id="263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1"/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7587 -0.38796 C -0.19913 -0.38866 -0.12222 -0.38912 -0.0915 -0.38935 " pathEditMode="relative" rAng="0" ptsTypes="aA">
                                      <p:cBhvr>
                                        <p:cTn id="265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2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">
                                      <p:cBhvr>
                                        <p:cTn id="272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274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74 -0.3963 C -0.12482 -0.36736 -0.22604 -0.25856 -0.25989 -0.22222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87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49 -0.38936 C -0.11927 -0.35926 -0.22396 -0.24607 -0.25885 -0.20834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0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5989 -0.22222 C -0.23437 -0.22176 -0.13871 -0.21991 -0.10677 -0.21944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1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5885 -0.20834 C -0.19461 -0.20787 -0.13038 -0.20718 -0.10468 -0.20695 " pathEditMode="relative" rAng="0" ptsTypes="aA">
                                      <p:cBhvr>
                                        <p:cTn id="283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9500"/>
                            </p:stCondLst>
                            <p:childTnLst>
                              <p:par>
                                <p:cTn id="28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80000">
                                      <p:cBhvr>
                                        <p:cTn id="290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92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77 -0.21944 C -0.12187 -0.18889 -0.17847 -0.07431 -0.19739 -0.03611 " pathEditMode="relative" rAng="0" ptsTypes="aa">
                                      <p:cBhvr>
                                        <p:cTn id="294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92"/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73 -0.20695 C -0.1217 -0.17616 -0.18159 -0.06065 -0.20156 -0.02223 " pathEditMode="relative" rAng="0" ptsTypes="aa">
                                      <p:cBhvr>
                                        <p:cTn id="296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1500"/>
                            </p:stCondLst>
                            <p:childTnLst>
                              <p:par>
                                <p:cTn id="298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1974 -0.03611 C -0.17882 -0.03611 -0.16007 -0.03611 -0.15261 -0.03611 " pathEditMode="relative" rAng="0" ptsTypes="aA">
                                      <p:cBhvr>
                                        <p:cTn id="299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0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0156 -0.02222 C -0.18299 -0.02222 -0.16424 -0.02222 -0.15677 -0.02222 " pathEditMode="relative" rAng="0" ptsTypes="aA">
                                      <p:cBhvr>
                                        <p:cTn id="301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45500"/>
                            </p:stCondLst>
                            <p:childTnLst>
                              <p:par>
                                <p:cTn id="3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6 -0.03611 C -0.08837 0.01412 -0.02413 0.06459 0.00157 0.08473 " pathEditMode="relative" rAng="0" ptsTypes="aA">
                                      <p:cBhvr>
                                        <p:cTn id="308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60"/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677 -0.02222 C -0.09254 0.02801 -0.0283 0.07847 -0.00261 0.09861 " pathEditMode="relative" rAng="0" ptsTypes="aA">
                                      <p:cBhvr>
                                        <p:cTn id="310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0000"/>
                            </p:stCondLst>
                            <p:childTnLst>
                              <p:par>
                                <p:cTn id="3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52000"/>
                            </p:stCondLst>
                            <p:childTnLst>
                              <p:par>
                                <p:cTn id="3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4000"/>
                            </p:stCondLst>
                            <p:childTnLst>
                              <p:par>
                                <p:cTn id="3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6000"/>
                            </p:stCondLst>
                            <p:childTnLst>
                              <p:par>
                                <p:cTn id="3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2000"/>
                            </p:stCondLst>
                            <p:childTnLst>
                              <p:par>
                                <p:cTn id="3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3000"/>
                            </p:stCondLst>
                            <p:childTnLst>
                              <p:par>
                                <p:cTn id="3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4000"/>
                            </p:stCondLst>
                            <p:childTnLst>
                              <p:par>
                                <p:cTn id="3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0"/>
                            </p:stCondLst>
                            <p:childTnLst>
                              <p:par>
                                <p:cTn id="3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7000"/>
                            </p:stCondLst>
                            <p:childTnLst>
                              <p:par>
                                <p:cTn id="3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2000"/>
                            </p:stCondLst>
                            <p:childTnLst>
                              <p:par>
                                <p:cTn id="3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2500"/>
                            </p:stCondLst>
                            <p:childTnLst>
                              <p:par>
                                <p:cTn id="3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3000"/>
                            </p:stCondLst>
                            <p:childTnLst>
                              <p:par>
                                <p:cTn id="3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5000"/>
                            </p:stCondLst>
                            <p:childTnLst>
                              <p:par>
                                <p:cTn id="39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C 0.06354 -0.02639 0.30208 -0.12546 0.3816 -0.15856 " pathEditMode="relative" rAng="0" ptsTypes="aa">
                                      <p:cBhvr>
                                        <p:cTn id="392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7000"/>
                            </p:stCondLst>
                            <p:childTnLst>
                              <p:par>
                                <p:cTn id="3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9000"/>
                            </p:stCondLst>
                            <p:childTnLst>
                              <p:par>
                                <p:cTn id="39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200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200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405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407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8472 C -0.03593 0.05208 -0.17656 -0.07037 -0.22343 -0.11111 " pathEditMode="relative" rAng="0" ptsTypes="aa">
                                      <p:cBhvr>
                                        <p:cTn id="409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98"/>
                                    </p:animMotion>
                                  </p:childTnLst>
                                </p:cTn>
                              </p:par>
                              <p:par>
                                <p:cTn id="4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1 C -0.04097 0.06689 -0.17708 -0.05718 -0.22239 -0.09862 " pathEditMode="relative" rAng="0" ptsTypes="aa">
                                      <p:cBhvr>
                                        <p:cTn id="411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3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2344 -0.11111 C -0.20885 -0.11134 -0.15434 -0.1118 -0.13611 -0.11203 " pathEditMode="relative" rAng="0" ptsTypes="aa">
                                      <p:cBhvr>
                                        <p:cTn id="414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0"/>
                                    </p:animMotion>
                                  </p:childTnLst>
                                </p:cTn>
                              </p:par>
                              <p:par>
                                <p:cTn id="415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2239 -0.09445 C -0.20712 -0.09445 -0.14982 -0.09445 -0.13073 -0.09445 " pathEditMode="relative" rAng="0" ptsTypes="aa">
                                      <p:cBhvr>
                                        <p:cTn id="416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7500"/>
                            </p:stCondLst>
                            <p:childTnLst>
                              <p:par>
                                <p:cTn id="4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7" dur="200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200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1" dur="200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200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3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1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2500"/>
                            </p:stCondLst>
                            <p:childTnLst>
                              <p:par>
                                <p:cTn id="44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4" dur="2000" fill="hold"/>
                                        <p:tgtEl>
                                          <p:spTgt spid="9265"/>
                                        </p:tgtEl>
                                      </p:cBhvr>
                                      <p:by x="100000" y="6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24500"/>
                            </p:stCondLst>
                            <p:childTnLst>
                              <p:par>
                                <p:cTn id="4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C 0.0283 0.00092 0.13472 0.00416 0.17014 0.00509 " pathEditMode="relative" rAng="0" ptsTypes="aa">
                                      <p:cBhvr>
                                        <p:cTn id="447" dur="2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6500"/>
                            </p:stCondLst>
                            <p:childTnLst>
                              <p:par>
                                <p:cTn id="4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3500000">
                                      <p:cBhvr>
                                        <p:cTn id="450" dur="2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28500"/>
                            </p:stCondLst>
                            <p:childTnLst>
                              <p:par>
                                <p:cTn id="45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6" dur="1000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1000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29500"/>
                            </p:stCondLst>
                            <p:childTnLst>
                              <p:par>
                                <p:cTn id="460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30500"/>
                            </p:stCondLst>
                            <p:childTnLst>
                              <p:par>
                                <p:cTn id="466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31500"/>
                            </p:stCondLst>
                            <p:childTnLst>
                              <p:par>
                                <p:cTn id="472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32500"/>
                            </p:stCondLst>
                            <p:childTnLst>
                              <p:par>
                                <p:cTn id="47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33500"/>
                            </p:stCondLst>
                            <p:childTnLst>
                              <p:par>
                                <p:cTn id="48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2" grpId="0"/>
      <p:bldP spid="53" grpId="0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33" grpId="0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1" grpId="0"/>
      <p:bldP spid="72" grpId="0"/>
      <p:bldP spid="73" grpId="0"/>
      <p:bldP spid="74" grpId="0"/>
      <p:bldP spid="77" grpId="0"/>
      <p:bldP spid="78" grpId="0"/>
      <p:bldP spid="69" grpId="0"/>
      <p:bldP spid="75" grpId="0"/>
      <p:bldP spid="79" grpId="0"/>
      <p:bldP spid="81" grpId="0"/>
      <p:bldP spid="85" grpId="0"/>
      <p:bldP spid="87" grpId="0"/>
      <p:bldP spid="88" grpId="0"/>
      <p:bldP spid="89" grpId="0"/>
      <p:bldP spid="90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288" y="260350"/>
            <a:ext cx="2520950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</a:rPr>
              <a:t>Osová souměrnost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835150" y="1052513"/>
            <a:ext cx="0" cy="0"/>
          </a:xfrm>
          <a:prstGeom prst="line">
            <a:avLst/>
          </a:prstGeom>
          <a:ln w="1143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1920875" y="1044575"/>
            <a:ext cx="0" cy="1871663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98107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</a:t>
            </a:r>
            <a:endParaRPr lang="cs-CZ" sz="2000" dirty="0">
              <a:latin typeface="+mn-lt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700338" y="98107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A'</a:t>
            </a:r>
            <a:endParaRPr lang="cs-CZ" sz="2000" dirty="0">
              <a:latin typeface="+mn-lt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611188" y="1412875"/>
            <a:ext cx="266382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vá složená závorka 13"/>
          <p:cNvSpPr/>
          <p:nvPr/>
        </p:nvSpPr>
        <p:spPr>
          <a:xfrm rot="16200000">
            <a:off x="1241425" y="1165225"/>
            <a:ext cx="404813" cy="900113"/>
          </a:xfrm>
          <a:prstGeom prst="leftBrace">
            <a:avLst>
              <a:gd name="adj1" fmla="val 39897"/>
              <a:gd name="adj2" fmla="val 5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Levá složená závorka 14"/>
          <p:cNvSpPr/>
          <p:nvPr/>
        </p:nvSpPr>
        <p:spPr>
          <a:xfrm rot="16200000">
            <a:off x="1241425" y="1165225"/>
            <a:ext cx="404813" cy="900113"/>
          </a:xfrm>
          <a:prstGeom prst="leftBrace">
            <a:avLst>
              <a:gd name="adj1" fmla="val 39897"/>
              <a:gd name="adj2" fmla="val 5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990600" y="1331913"/>
            <a:ext cx="0" cy="14446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843213" y="1331913"/>
            <a:ext cx="0" cy="14446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908175" y="98107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</a:t>
            </a:r>
            <a:r>
              <a:rPr lang="cs-CZ" sz="2000" baseline="-25000" dirty="0">
                <a:latin typeface="+mn-lt"/>
                <a:cs typeface="Times New Roman" pitchFamily="18" charset="0"/>
              </a:rPr>
              <a:t>0</a:t>
            </a:r>
            <a:endParaRPr lang="cs-CZ" sz="2000" dirty="0">
              <a:latin typeface="+mn-lt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908175" y="249237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i="1" dirty="0">
                <a:latin typeface="+mn-lt"/>
              </a:rPr>
              <a:t>o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211638" y="836613"/>
            <a:ext cx="3529012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Přímka AA' je kolmá k ose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. 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284663" y="1773238"/>
            <a:ext cx="4175125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Bod 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 je středem úsečky AA'. </a:t>
            </a:r>
          </a:p>
        </p:txBody>
      </p:sp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5148263" y="1314450"/>
          <a:ext cx="122396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e" r:id="rId4" imgW="533160" imgH="177480" progId="Equation.3">
                  <p:embed/>
                </p:oleObj>
              </mc:Choice>
              <mc:Fallback>
                <p:oleObj name="Rovnice" r:id="rId4" imgW="5331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314450"/>
                        <a:ext cx="1223962" cy="3698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003800" y="2232025"/>
            <a:ext cx="1727200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|AA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| = |A</a:t>
            </a:r>
            <a:r>
              <a:rPr lang="cs-CZ" sz="2000" baseline="-25000" dirty="0">
                <a:latin typeface="+mn-lt"/>
              </a:rPr>
              <a:t>0</a:t>
            </a:r>
            <a:r>
              <a:rPr lang="cs-CZ" sz="2000" dirty="0">
                <a:latin typeface="+mn-lt"/>
              </a:rPr>
              <a:t>A'|. 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9750" y="1916113"/>
            <a:ext cx="1079500" cy="708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vzor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bodu A'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2411413" y="1916113"/>
            <a:ext cx="1081087" cy="708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obraz 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bodu A 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900113" y="2924175"/>
            <a:ext cx="2087562" cy="4016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osa souměrnosti</a:t>
            </a:r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1908175" y="3644900"/>
            <a:ext cx="0" cy="0"/>
          </a:xfrm>
          <a:prstGeom prst="line">
            <a:avLst/>
          </a:prstGeom>
          <a:ln w="1143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1987550" y="3671888"/>
            <a:ext cx="0" cy="2195512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827088" y="4005263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</a:t>
            </a:r>
            <a:endParaRPr lang="cs-CZ" sz="2000" dirty="0">
              <a:latin typeface="+mn-lt"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2808288" y="4005263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A'</a:t>
            </a:r>
            <a:endParaRPr lang="cs-CZ" sz="2000" dirty="0">
              <a:latin typeface="+mn-lt"/>
            </a:endParaRPr>
          </a:p>
        </p:txBody>
      </p:sp>
      <p:cxnSp>
        <p:nvCxnSpPr>
          <p:cNvPr id="32" name="Přímá spojovací čára 31"/>
          <p:cNvCxnSpPr/>
          <p:nvPr/>
        </p:nvCxnSpPr>
        <p:spPr>
          <a:xfrm>
            <a:off x="684213" y="4005263"/>
            <a:ext cx="266382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1944688" y="395922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A</a:t>
            </a:r>
            <a:r>
              <a:rPr lang="cs-CZ" sz="2000" baseline="-25000" dirty="0">
                <a:latin typeface="+mn-lt"/>
                <a:cs typeface="Times New Roman" pitchFamily="18" charset="0"/>
              </a:rPr>
              <a:t>0</a:t>
            </a:r>
            <a:endParaRPr lang="cs-CZ" sz="2000" dirty="0">
              <a:latin typeface="+mn-lt"/>
            </a:endParaRP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79613" y="350043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i="1" dirty="0">
                <a:latin typeface="+mn-lt"/>
              </a:rPr>
              <a:t>o</a:t>
            </a:r>
          </a:p>
        </p:txBody>
      </p:sp>
      <p:cxnSp>
        <p:nvCxnSpPr>
          <p:cNvPr id="42" name="Přímá spojovací čára 41"/>
          <p:cNvCxnSpPr>
            <a:cxnSpLocks noChangeAspect="1"/>
          </p:cNvCxnSpPr>
          <p:nvPr/>
        </p:nvCxnSpPr>
        <p:spPr>
          <a:xfrm>
            <a:off x="811213" y="3779838"/>
            <a:ext cx="2390775" cy="226853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>
            <a:cxnSpLocks noChangeAspect="1"/>
          </p:cNvCxnSpPr>
          <p:nvPr/>
        </p:nvCxnSpPr>
        <p:spPr>
          <a:xfrm flipV="1">
            <a:off x="792163" y="3779838"/>
            <a:ext cx="2376487" cy="22542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1081088" y="5472113"/>
            <a:ext cx="19431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1944688" y="5435600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B</a:t>
            </a:r>
            <a:r>
              <a:rPr lang="cs-CZ" sz="2000" baseline="-25000" dirty="0">
                <a:latin typeface="+mn-lt"/>
                <a:cs typeface="Times New Roman" pitchFamily="18" charset="0"/>
              </a:rPr>
              <a:t>0</a:t>
            </a:r>
            <a:endParaRPr lang="cs-CZ" sz="2000" dirty="0">
              <a:latin typeface="+mn-lt"/>
            </a:endParaRP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2519363" y="5111750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B</a:t>
            </a:r>
            <a:endParaRPr lang="cs-CZ" sz="2000" dirty="0">
              <a:latin typeface="+mn-lt"/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1116013" y="5111750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B'</a:t>
            </a:r>
            <a:endParaRPr lang="cs-CZ" sz="2000" dirty="0">
              <a:latin typeface="+mn-lt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2052638" y="4679950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dirty="0">
                <a:latin typeface="+mn-lt"/>
                <a:cs typeface="Times New Roman" pitchFamily="18" charset="0"/>
              </a:rPr>
              <a:t>C = </a:t>
            </a:r>
            <a:r>
              <a:rPr lang="cs-CZ" sz="2000" dirty="0" err="1">
                <a:latin typeface="+mn-lt"/>
                <a:cs typeface="Times New Roman" pitchFamily="18" charset="0"/>
              </a:rPr>
              <a:t>C</a:t>
            </a:r>
            <a:r>
              <a:rPr lang="cs-CZ" sz="2000" dirty="0">
                <a:latin typeface="+mn-lt"/>
                <a:cs typeface="Times New Roman" pitchFamily="18" charset="0"/>
              </a:rPr>
              <a:t>'</a:t>
            </a:r>
            <a:endParaRPr lang="cs-CZ" sz="2000" dirty="0">
              <a:latin typeface="+mn-lt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3059113" y="558958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i="1" dirty="0">
                <a:latin typeface="+mn-lt"/>
              </a:rPr>
              <a:t>p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971550" y="5661025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000" i="1" dirty="0">
                <a:latin typeface="+mn-lt"/>
              </a:rPr>
              <a:t>p'</a:t>
            </a:r>
          </a:p>
        </p:txBody>
      </p:sp>
      <p:cxnSp>
        <p:nvCxnSpPr>
          <p:cNvPr id="53" name="Přímá spojovací čára 52"/>
          <p:cNvCxnSpPr/>
          <p:nvPr/>
        </p:nvCxnSpPr>
        <p:spPr>
          <a:xfrm>
            <a:off x="2933700" y="3924300"/>
            <a:ext cx="0" cy="144463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vá složená závorka 53"/>
          <p:cNvSpPr/>
          <p:nvPr/>
        </p:nvSpPr>
        <p:spPr>
          <a:xfrm rot="16200000">
            <a:off x="1331913" y="3748088"/>
            <a:ext cx="404812" cy="919162"/>
          </a:xfrm>
          <a:prstGeom prst="leftBrace">
            <a:avLst>
              <a:gd name="adj1" fmla="val 39897"/>
              <a:gd name="adj2" fmla="val 5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Levá složená závorka 54"/>
          <p:cNvSpPr/>
          <p:nvPr/>
        </p:nvSpPr>
        <p:spPr>
          <a:xfrm rot="16200000">
            <a:off x="1331913" y="3748088"/>
            <a:ext cx="404812" cy="919162"/>
          </a:xfrm>
          <a:prstGeom prst="leftBrace">
            <a:avLst>
              <a:gd name="adj1" fmla="val 39897"/>
              <a:gd name="adj2" fmla="val 5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427538" y="3716338"/>
            <a:ext cx="2736850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</a:rPr>
              <a:t>Samodružné body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500563" y="4221163"/>
            <a:ext cx="2808287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Bod C je samodružný.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5219700" y="4724400"/>
            <a:ext cx="1008063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C = </a:t>
            </a:r>
            <a:r>
              <a:rPr lang="cs-CZ" sz="2000" dirty="0" err="1">
                <a:latin typeface="+mn-lt"/>
              </a:rPr>
              <a:t>C</a:t>
            </a:r>
            <a:r>
              <a:rPr lang="cs-CZ" sz="2000" dirty="0">
                <a:latin typeface="+mn-lt"/>
              </a:rPr>
              <a:t>'  </a:t>
            </a: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4500563" y="5229225"/>
            <a:ext cx="3024187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Vzor splývá s obrazem.</a:t>
            </a: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4067175" y="5732463"/>
            <a:ext cx="4033838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Každý bod osy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 je samodružný.</a:t>
            </a:r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4067175" y="2708275"/>
            <a:ext cx="4392613" cy="708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Body A </a:t>
            </a:r>
            <a:r>
              <a:rPr lang="cs-CZ" sz="2000" dirty="0" err="1">
                <a:latin typeface="+mn-lt"/>
              </a:rPr>
              <a:t>a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A</a:t>
            </a:r>
            <a:r>
              <a:rPr lang="cs-CZ" sz="2000" dirty="0">
                <a:latin typeface="+mn-lt"/>
              </a:rPr>
              <a:t>' jsou souměrně sdružené podle osy </a:t>
            </a:r>
            <a:r>
              <a:rPr lang="cs-CZ" sz="2000" i="1" dirty="0">
                <a:latin typeface="+mn-lt"/>
              </a:rPr>
              <a:t>o</a:t>
            </a:r>
            <a:r>
              <a:rPr lang="cs-CZ" sz="2000" dirty="0">
                <a:latin typeface="+mn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1701 -3.7037E-7 0.08125 0.00046 0.1026 0.0004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3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9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3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1701 -3.7037E-7 0.08125 0.00046 0.1026 0.0004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65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85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5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2500"/>
                            </p:stCondLst>
                            <p:childTnLst>
                              <p:par>
                                <p:cTn id="1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2" grpId="0"/>
      <p:bldP spid="14" grpId="0" animBg="1"/>
      <p:bldP spid="15" grpId="0" animBg="1"/>
      <p:bldP spid="19" grpId="0"/>
      <p:bldP spid="20" grpId="0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30" grpId="0"/>
      <p:bldP spid="31" grpId="0"/>
      <p:bldP spid="37" grpId="0"/>
      <p:bldP spid="38" grpId="0"/>
      <p:bldP spid="46" grpId="0"/>
      <p:bldP spid="48" grpId="0"/>
      <p:bldP spid="49" grpId="0"/>
      <p:bldP spid="50" grpId="0"/>
      <p:bldP spid="51" grpId="0"/>
      <p:bldP spid="52" grpId="0"/>
      <p:bldP spid="54" grpId="0" animBg="1"/>
      <p:bldP spid="54" grpId="1" animBg="1"/>
      <p:bldP spid="55" grpId="0" animBg="1"/>
      <p:bldP spid="55" grpId="1" animBg="1"/>
      <p:bldP spid="40" grpId="0" animBg="1"/>
      <p:bldP spid="41" grpId="0" animBg="1"/>
      <p:bldP spid="43" grpId="0" animBg="1"/>
      <p:bldP spid="47" grpId="0" animBg="1"/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0033CC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3658</TotalTime>
  <Words>634</Words>
  <Application>Microsoft Office PowerPoint</Application>
  <PresentationFormat>Předvádění na obrazovce (4:3)</PresentationFormat>
  <Paragraphs>91</Paragraphs>
  <Slides>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Wingdings</vt:lpstr>
      <vt:lpstr>Hrany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mamuska</dc:creator>
  <cp:lastModifiedBy>Simona Gricová</cp:lastModifiedBy>
  <cp:revision>465</cp:revision>
  <dcterms:created xsi:type="dcterms:W3CDTF">1601-01-01T00:00:00Z</dcterms:created>
  <dcterms:modified xsi:type="dcterms:W3CDTF">2021-10-10T09:49:31Z</dcterms:modified>
</cp:coreProperties>
</file>