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0EB2"/>
    <a:srgbClr val="362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C752B2-399F-499E-B8A5-DF21B606EAEC}" type="datetimeFigureOut">
              <a:rPr lang="cs-CZ" smtClean="0"/>
              <a:pPr/>
              <a:t>05.02.2019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1E783A-8C13-40A3-A88F-51ADBDC8E9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2" Type="http://schemas.openxmlformats.org/officeDocument/2006/relationships/image" Target="../media/image6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Flag_of_Poland.svg" TargetMode="External"/><Relationship Id="rId3" Type="http://schemas.openxmlformats.org/officeDocument/2006/relationships/hyperlink" Target="http://cs.wikipedia.org/wiki/Soubor:Warsaw_palace.jpg" TargetMode="External"/><Relationship Id="rId7" Type="http://schemas.openxmlformats.org/officeDocument/2006/relationships/hyperlink" Target="http://cs.wikipedia.org/wiki/Soubor:Flag_of_Slovakia.svg" TargetMode="External"/><Relationship Id="rId2" Type="http://schemas.openxmlformats.org/officeDocument/2006/relationships/hyperlink" Target="http://cs.wikipedia.org/wiki/Soubor:Central_Europe_(proposal_2)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Cityscapeberlin2006.JPG" TargetMode="External"/><Relationship Id="rId5" Type="http://schemas.openxmlformats.org/officeDocument/2006/relationships/hyperlink" Target="http://commons.wikimedia.org/wiki/File:Bratislava_Danube.jpg?uselang=cs" TargetMode="External"/><Relationship Id="rId10" Type="http://schemas.openxmlformats.org/officeDocument/2006/relationships/hyperlink" Target="http://cs.wikipedia.org/wiki/Soubor:Flag_of_Germany.svg" TargetMode="External"/><Relationship Id="rId4" Type="http://schemas.openxmlformats.org/officeDocument/2006/relationships/hyperlink" Target="http://commons.wikimedia.org/wiki/File:Wien_Hofburg_Neue_Burg_Heldenplatz.jpg" TargetMode="External"/><Relationship Id="rId9" Type="http://schemas.openxmlformats.org/officeDocument/2006/relationships/hyperlink" Target="http://cs.wikipedia.org/wiki/Soubor:Flag_of_Austria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9512" y="692696"/>
            <a:ext cx="8964488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Název školy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ZŠ Klášterec nad Ohří, Krátká 676</a:t>
            </a:r>
            <a:b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Autor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Mgr. Jana Kokmanová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Název materiálu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VY_32_INOVACE_19_40_Česká republika v Evropě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Číslo projektu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CZ.1.07/1.4.00/21.1115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Anotace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>: </a:t>
            </a:r>
            <a:r>
              <a:rPr lang="cs-CZ" sz="2000" i="1" dirty="0" smtClean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Prezentace slouží k seznámení s polohou České </a:t>
            </a:r>
          </a:p>
          <a:p>
            <a:pPr lvl="0">
              <a:spcBef>
                <a:spcPct val="0"/>
              </a:spcBef>
              <a:defRPr/>
            </a:pPr>
            <a:r>
              <a:rPr lang="cs-CZ" sz="2000" i="1" dirty="0" smtClean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                  republiky v Evropě a jejími sousedními státy, k práci s mapou     </a:t>
            </a:r>
          </a:p>
          <a:p>
            <a:pPr lvl="0">
              <a:spcBef>
                <a:spcPct val="0"/>
              </a:spcBef>
              <a:defRPr/>
            </a:pPr>
            <a:r>
              <a:rPr lang="cs-CZ" sz="2000" i="1" dirty="0" smtClean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                  ČR a Evropy. Prvouka pro 5. ročník.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itchFamily="18" charset="0"/>
                <a:ea typeface="+mj-ea"/>
                <a:cs typeface="Times New Roman" pitchFamily="18" charset="0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pic>
        <p:nvPicPr>
          <p:cNvPr id="3" name="Obrázek 2" descr="Znak ško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260648"/>
            <a:ext cx="483773" cy="648072"/>
          </a:xfrm>
          <a:prstGeom prst="rect">
            <a:avLst/>
          </a:prstGeom>
        </p:spPr>
      </p:pic>
      <p:pic>
        <p:nvPicPr>
          <p:cNvPr id="4" name="Obrázek 3" descr="Obráze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5068" y="5085184"/>
            <a:ext cx="5173864" cy="13056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11560" y="1916832"/>
            <a:ext cx="7851648" cy="1994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200" b="1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Česká republika</a:t>
            </a:r>
            <a:br>
              <a:rPr kumimoji="0" lang="cs-CZ" sz="7200" b="1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7200" b="1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v Evropě</a:t>
            </a:r>
            <a:endParaRPr kumimoji="0" lang="cs-CZ" sz="72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206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řední Evro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3" name="Obrázek 2" descr="střední Evropa č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4" name="Obrázek 3" descr="střední Evropa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46176" y="0"/>
            <a:ext cx="7851648" cy="1124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Česká republika</a:t>
            </a:r>
            <a:endParaRPr kumimoji="0" lang="cs-CZ" sz="54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206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46176" y="1268760"/>
            <a:ext cx="7851648" cy="8332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leží ve střední Evropě</a:t>
            </a:r>
            <a:endParaRPr kumimoji="0" lang="cs-CZ" sz="5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řední Evropa č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3" name="Obrázek 2" descr="Německ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4" name="Obrázek 3" descr="Německo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619672" y="1988840"/>
            <a:ext cx="2195736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Německo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340768"/>
            <a:ext cx="5112568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Hlavním městem je:</a:t>
            </a:r>
            <a:r>
              <a:rPr kumimoji="0" lang="cs-CZ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ázek 6" descr="bod na mapě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708920"/>
            <a:ext cx="295619" cy="519619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15816" y="2636912"/>
            <a:ext cx="1512168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Berlín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Obrázek 8" descr="Polsk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10" name="Obrázek 9" descr="Polsko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5940152" y="1916832"/>
            <a:ext cx="2195736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Polsko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3851920" y="1196752"/>
            <a:ext cx="5112568" cy="7647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Hlavním městem je: 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Obrázek 12" descr="bod na mapě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2636912"/>
            <a:ext cx="295619" cy="519619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5796136" y="2564904"/>
            <a:ext cx="2088232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7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Varšava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Obrázek 14" descr="Slovensk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16" name="Obrázek 15" descr="Slovensko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5436096" y="2924944"/>
            <a:ext cx="2592288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Slovensko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3851920" y="2204864"/>
            <a:ext cx="5292080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Hlavním městem je: 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Obrázek 18" descr="bod na mapě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717032"/>
            <a:ext cx="295619" cy="519619"/>
          </a:xfrm>
          <a:prstGeom prst="rect">
            <a:avLst/>
          </a:prstGeom>
        </p:spPr>
      </p:pic>
      <p:sp>
        <p:nvSpPr>
          <p:cNvPr id="20" name="Nadpis 1"/>
          <p:cNvSpPr txBox="1">
            <a:spLocks/>
          </p:cNvSpPr>
          <p:nvPr/>
        </p:nvSpPr>
        <p:spPr>
          <a:xfrm>
            <a:off x="5292080" y="3933056"/>
            <a:ext cx="2520280" cy="6206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Bratislava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Obrázek 20" descr="Rakousk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pic>
        <p:nvPicPr>
          <p:cNvPr id="22" name="Obrázek 21" descr="Rakousko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23" name="Nadpis 1"/>
          <p:cNvSpPr txBox="1">
            <a:spLocks/>
          </p:cNvSpPr>
          <p:nvPr/>
        </p:nvSpPr>
        <p:spPr>
          <a:xfrm>
            <a:off x="3347864" y="4437112"/>
            <a:ext cx="2592288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3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Rakousko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1835696" y="5013176"/>
            <a:ext cx="5400600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Hlavním městem je: 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" name="Obrázek 24" descr="bod na mapě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717032"/>
            <a:ext cx="295619" cy="519619"/>
          </a:xfrm>
          <a:prstGeom prst="rect">
            <a:avLst/>
          </a:prstGeom>
        </p:spPr>
      </p:pic>
      <p:sp>
        <p:nvSpPr>
          <p:cNvPr id="26" name="Nadpis 1"/>
          <p:cNvSpPr txBox="1">
            <a:spLocks/>
          </p:cNvSpPr>
          <p:nvPr/>
        </p:nvSpPr>
        <p:spPr>
          <a:xfrm>
            <a:off x="3059832" y="3861048"/>
            <a:ext cx="2520280" cy="6206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Vídeň</a:t>
            </a:r>
            <a:r>
              <a:rPr kumimoji="0" lang="cs-CZ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5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611560" y="0"/>
            <a:ext cx="7851648" cy="112474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Česká republika sousedí:</a:t>
            </a:r>
            <a:endParaRPr kumimoji="0" lang="cs-CZ" sz="5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" name="Obrázek 27" descr="Cityscapeberlin2006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800" y="469900"/>
            <a:ext cx="9042400" cy="5918200"/>
          </a:xfrm>
          <a:prstGeom prst="rect">
            <a:avLst/>
          </a:prstGeom>
        </p:spPr>
      </p:pic>
      <p:pic>
        <p:nvPicPr>
          <p:cNvPr id="29" name="Obrázek 28" descr="792px-Royal-Castle-of-Warsaw_A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75488" y="325582"/>
            <a:ext cx="8193024" cy="6206836"/>
          </a:xfrm>
          <a:prstGeom prst="rect">
            <a:avLst/>
          </a:prstGeom>
        </p:spPr>
      </p:pic>
      <p:pic>
        <p:nvPicPr>
          <p:cNvPr id="30" name="Obrázek 29" descr="800px-Bratislava_Danub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899" y="764704"/>
            <a:ext cx="9147798" cy="5328592"/>
          </a:xfrm>
          <a:prstGeom prst="rect">
            <a:avLst/>
          </a:prstGeom>
        </p:spPr>
      </p:pic>
      <p:pic>
        <p:nvPicPr>
          <p:cNvPr id="31" name="Obrázek 30" descr="800px-Wien_Hofburg_Neue_Burg_Heldenplatz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26183" y="922990"/>
            <a:ext cx="9196367" cy="5012020"/>
          </a:xfrm>
          <a:prstGeom prst="rect">
            <a:avLst/>
          </a:prstGeom>
        </p:spPr>
      </p:pic>
      <p:pic>
        <p:nvPicPr>
          <p:cNvPr id="32" name="Obrázek 31" descr="sousedé vlajky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-32861" y="-36433"/>
            <a:ext cx="9209723" cy="6930866"/>
          </a:xfrm>
          <a:prstGeom prst="rect">
            <a:avLst/>
          </a:prstGeom>
        </p:spPr>
      </p:pic>
      <p:sp>
        <p:nvSpPr>
          <p:cNvPr id="33" name="Nadpis 1"/>
          <p:cNvSpPr txBox="1">
            <a:spLocks/>
          </p:cNvSpPr>
          <p:nvPr/>
        </p:nvSpPr>
        <p:spPr>
          <a:xfrm>
            <a:off x="611560" y="0"/>
            <a:ext cx="7851648" cy="112474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Česká republika sousedí:</a:t>
            </a:r>
            <a:endParaRPr kumimoji="0" lang="cs-CZ" sz="5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4" grpId="0"/>
      <p:bldP spid="17" grpId="0"/>
      <p:bldP spid="18" grpId="0"/>
      <p:bldP spid="20" grpId="0"/>
      <p:bldP spid="23" grpId="0"/>
      <p:bldP spid="24" grpId="0"/>
      <p:bldP spid="26" grpId="0"/>
      <p:bldP spid="2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116632"/>
            <a:ext cx="9144000" cy="116936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 V které části Evropy se nachází </a:t>
            </a: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Česká</a:t>
            </a:r>
            <a:r>
              <a:rPr kumimoji="0" lang="cs-CZ" sz="3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republika?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1412776"/>
            <a:ext cx="9144000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střední Evropa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2420888"/>
            <a:ext cx="9144000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3600" b="1" i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Vyjmenujte sousední státy: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soused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645024"/>
            <a:ext cx="35433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Obrázek 5" descr="sousedé německ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645024"/>
            <a:ext cx="35433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3212976"/>
            <a:ext cx="6012160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Německo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Obrázek 7" descr="sousedé polsk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645024"/>
            <a:ext cx="35433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131840" y="4077072"/>
            <a:ext cx="6012160" cy="6480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Polsko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Obrázek 9" descr="sousedé slovensk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645024"/>
            <a:ext cx="35433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3203848" y="4869160"/>
            <a:ext cx="5940152" cy="6480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Slovensko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Obrázek 11" descr="sousedé rakousk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3645024"/>
            <a:ext cx="35433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3275856" y="5733256"/>
            <a:ext cx="586814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Rakousko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07504" y="0"/>
            <a:ext cx="9036496" cy="8093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Doplňte ke státu</a:t>
            </a:r>
            <a:r>
              <a:rPr kumimoji="0" lang="cs-CZ" sz="3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hlavní město: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979712" y="1412776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Německo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979712" y="2276872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Polsko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051720" y="3861048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Slovensko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979712" y="3068960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Rakousko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23528" y="5589240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Bratislava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55776" y="6093296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Berlín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499992" y="5661248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Vídeň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660232" y="6093296"/>
            <a:ext cx="237626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Varšava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8 -0.06292 L 0.24028 -0.6819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3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041 L -0.20851 -0.5558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041 L 0.03542 -0.3775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41 L 0.49219 -0.2516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0"/>
            <a:ext cx="9144000" cy="8093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noProof="0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Přiřaďte ke státní</a:t>
            </a:r>
            <a:r>
              <a:rPr kumimoji="0" lang="cs-CZ" sz="3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vlajce stát:</a:t>
            </a:r>
            <a:r>
              <a:rPr kumimoji="0" lang="cs-CZ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 descr="Flag_of_Austri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1542130" cy="1015365"/>
          </a:xfrm>
          <a:prstGeom prst="rect">
            <a:avLst/>
          </a:prstGeom>
        </p:spPr>
      </p:pic>
      <p:pic>
        <p:nvPicPr>
          <p:cNvPr id="4" name="Obrázek 3" descr="Flag_of_Slovaki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132856"/>
            <a:ext cx="1542130" cy="1015365"/>
          </a:xfrm>
          <a:prstGeom prst="rect">
            <a:avLst/>
          </a:prstGeom>
        </p:spPr>
      </p:pic>
      <p:pic>
        <p:nvPicPr>
          <p:cNvPr id="5" name="Obrázek 4" descr="800px-Flag_of_Germany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356992"/>
            <a:ext cx="1542130" cy="914400"/>
          </a:xfrm>
          <a:prstGeom prst="rect">
            <a:avLst/>
          </a:prstGeom>
        </p:spPr>
      </p:pic>
      <p:pic>
        <p:nvPicPr>
          <p:cNvPr id="6" name="Obrázek 5" descr="Flag_of_Poland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4509120"/>
            <a:ext cx="1542130" cy="952500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383490" y="5661248"/>
            <a:ext cx="240453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Rakousko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631962" y="5733256"/>
            <a:ext cx="240453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Slovensko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543730" y="6165304"/>
            <a:ext cx="240453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Německo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5258" y="6093296"/>
            <a:ext cx="2404534" cy="57606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600" b="1" i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Polsko</a:t>
            </a:r>
            <a:endParaRPr kumimoji="0" lang="cs-CZ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3194 L 0.23246 -0.6509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3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4213 L -0.23212 -0.5037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3194 L -0.00382 -0.3990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3149 L 0.4684 -0.2097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11560" y="1916832"/>
            <a:ext cx="7851648" cy="1994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Konec</a:t>
            </a:r>
            <a:endParaRPr kumimoji="0" lang="cs-CZ" sz="9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206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5373216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latin typeface="Calibri" pitchFamily="34" charset="0"/>
              </a:rPr>
              <a:t>prof. PhDr. Petr Chalupa, CSc., Mgr. Věra Štiková: Vlastivěda 5, Česká republika jako součást Evropy, učebnice pro 5. ročník základní školy, nakladatelství NOVÁ ŠKOLA, s. r. o. , 2004, ISBN 80-7289-059-X</a:t>
            </a:r>
          </a:p>
          <a:p>
            <a:endParaRPr lang="cs-CZ" sz="1400" i="1" dirty="0" smtClean="0">
              <a:latin typeface="Calibri" pitchFamily="34" charset="0"/>
            </a:endParaRPr>
          </a:p>
          <a:p>
            <a:r>
              <a:rPr lang="cs-CZ" sz="1400" i="1" dirty="0" smtClean="0">
                <a:latin typeface="Calibri" pitchFamily="34" charset="0"/>
              </a:rPr>
              <a:t>Není-li uvedeno jinak , je materiál dílem autorky podle učebních osnov odpovídajících ŠVP.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60648"/>
            <a:ext cx="8964488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u="sng" dirty="0" smtClean="0">
                <a:latin typeface="Arial Rounded MT Bold" pitchFamily="34" charset="0"/>
              </a:rPr>
              <a:t>Použité zdroje:</a:t>
            </a:r>
          </a:p>
          <a:p>
            <a:endParaRPr lang="cs-CZ" sz="14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</a:t>
            </a:r>
            <a:r>
              <a:rPr lang="cs-CZ" sz="1100" i="1" dirty="0" err="1" smtClean="0">
                <a:latin typeface="Arial Rounded MT Bold" pitchFamily="34" charset="0"/>
              </a:rPr>
              <a:t>Creative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err="1" smtClean="0">
                <a:latin typeface="Arial Rounded MT Bold" pitchFamily="34" charset="0"/>
              </a:rPr>
              <a:t>Commons</a:t>
            </a:r>
            <a:r>
              <a:rPr lang="cs-CZ" sz="1100" i="1" dirty="0" smtClean="0">
                <a:latin typeface="Arial Rounded MT Bold" pitchFamily="34" charset="0"/>
              </a:rPr>
              <a:t>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2"/>
              </a:rPr>
              <a:t>http://cs.wikipedia.org/wiki/Soubor:Central_Europe_%28proposal_2%29.PNG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own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err="1" smtClean="0">
                <a:latin typeface="Arial Rounded MT Bold" pitchFamily="34" charset="0"/>
              </a:rPr>
              <a:t>work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</a:t>
            </a:r>
            <a:r>
              <a:rPr lang="cs-CZ" sz="1100" i="1" dirty="0" err="1" smtClean="0">
                <a:latin typeface="Arial Rounded MT Bold" pitchFamily="34" charset="0"/>
              </a:rPr>
              <a:t>Creative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err="1" smtClean="0">
                <a:latin typeface="Arial Rounded MT Bold" pitchFamily="34" charset="0"/>
              </a:rPr>
              <a:t>Commons</a:t>
            </a:r>
            <a:r>
              <a:rPr lang="cs-CZ" sz="1100" i="1" dirty="0" smtClean="0">
                <a:latin typeface="Arial Rounded MT Bold" pitchFamily="34" charset="0"/>
              </a:rPr>
              <a:t>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3"/>
              </a:rPr>
              <a:t>http://cs.wikipedia.org/wiki/Soubor:Warsaw_palace.jpg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Dhirad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</a:t>
            </a:r>
            <a:r>
              <a:rPr lang="cs-CZ" sz="1100" i="1" dirty="0" err="1" smtClean="0">
                <a:latin typeface="Arial Rounded MT Bold" pitchFamily="34" charset="0"/>
              </a:rPr>
              <a:t>Creative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err="1" smtClean="0">
                <a:latin typeface="Arial Rounded MT Bold" pitchFamily="34" charset="0"/>
              </a:rPr>
              <a:t>Commons</a:t>
            </a:r>
            <a:r>
              <a:rPr lang="cs-CZ" sz="1100" i="1" dirty="0" smtClean="0">
                <a:latin typeface="Arial Rounded MT Bold" pitchFamily="34" charset="0"/>
              </a:rPr>
              <a:t>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4"/>
              </a:rPr>
              <a:t>http://commons.wikimedia.org/wiki/File:Wien_Hofburg_Neue_Burg_Heldenplatz.jpg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Peter </a:t>
            </a:r>
            <a:r>
              <a:rPr lang="cs-CZ" sz="1100" i="1" dirty="0" err="1" smtClean="0">
                <a:latin typeface="Arial Rounded MT Bold" pitchFamily="34" charset="0"/>
              </a:rPr>
              <a:t>Gerstbach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Volné dílo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5"/>
              </a:rPr>
              <a:t>http://commons.wikimedia.org/wiki/File:Bratislava_Danube.jpg?uselang=cs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neuveden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</a:t>
            </a:r>
            <a:r>
              <a:rPr lang="cs-CZ" sz="1100" i="1" dirty="0" err="1" smtClean="0">
                <a:latin typeface="Arial Rounded MT Bold" pitchFamily="34" charset="0"/>
              </a:rPr>
              <a:t>Creative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err="1" smtClean="0">
                <a:latin typeface="Arial Rounded MT Bold" pitchFamily="34" charset="0"/>
              </a:rPr>
              <a:t>Commons</a:t>
            </a:r>
            <a:r>
              <a:rPr lang="cs-CZ" sz="1100" i="1" dirty="0" smtClean="0">
                <a:latin typeface="Arial Rounded MT Bold" pitchFamily="34" charset="0"/>
              </a:rPr>
              <a:t>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6"/>
              </a:rPr>
              <a:t>http://cs.wikipedia.org/wiki/Soubor:Cityscapeberlin2006.JPG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Kid</a:t>
            </a:r>
            <a:r>
              <a:rPr lang="cs-CZ" sz="1100" i="1" dirty="0" smtClean="0">
                <a:latin typeface="Arial Rounded MT Bold" pitchFamily="34" charset="0"/>
              </a:rPr>
              <a:t> Alex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Volné dílo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7"/>
              </a:rPr>
              <a:t>http://cs.wikipedia.org/wiki/Soubor:Flag_of_Slovakia.svg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Skopp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Volné dílo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8"/>
              </a:rPr>
              <a:t>http://cs.wikipedia.org/wiki/Soubor:Flag_of_Poland.svg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Mareklug</a:t>
            </a:r>
            <a:r>
              <a:rPr lang="cs-CZ" sz="1100" i="1" dirty="0" smtClean="0">
                <a:latin typeface="Arial Rounded MT Bold" pitchFamily="34" charset="0"/>
              </a:rPr>
              <a:t>, </a:t>
            </a:r>
            <a:r>
              <a:rPr lang="cs-CZ" sz="1100" i="1" dirty="0" err="1" smtClean="0">
                <a:latin typeface="Arial Rounded MT Bold" pitchFamily="34" charset="0"/>
              </a:rPr>
              <a:t>Wanted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Volné dílo na WWW</a:t>
            </a:r>
          </a:p>
          <a:p>
            <a:r>
              <a:rPr lang="cs-CZ" sz="1100" i="1" dirty="0" smtClean="0">
                <a:latin typeface="Arial Rounded MT Bold" pitchFamily="34" charset="0"/>
                <a:hlinkClick r:id="rId9"/>
              </a:rPr>
              <a:t>http://cs.wikipedia.org/wiki/Soubor:Flag_of_Austria.svg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SKopp</a:t>
            </a:r>
            <a:endParaRPr lang="cs-CZ" sz="1100" i="1" dirty="0" smtClean="0">
              <a:latin typeface="Arial Rounded MT Bold" pitchFamily="34" charset="0"/>
            </a:endParaRPr>
          </a:p>
          <a:p>
            <a:r>
              <a:rPr lang="cs-CZ" sz="1100" i="1" dirty="0" smtClean="0">
                <a:latin typeface="Arial Rounded MT Bold" pitchFamily="34" charset="0"/>
              </a:rPr>
              <a:t>[cit. 2012-12-21]. Dostupný pod licencí Volné dílo na WWW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 </a:t>
            </a:r>
            <a:r>
              <a:rPr lang="cs-CZ" sz="1100" i="1" dirty="0" smtClean="0">
                <a:latin typeface="Arial Rounded MT Bold" pitchFamily="34" charset="0"/>
                <a:hlinkClick r:id="rId10"/>
              </a:rPr>
              <a:t>http://cs.wikipedia.org/wiki/Soubor:Flag_of_Germany.svg</a:t>
            </a:r>
            <a:r>
              <a:rPr lang="cs-CZ" sz="1100" i="1" dirty="0" smtClean="0">
                <a:latin typeface="Arial Rounded MT Bold" pitchFamily="34" charset="0"/>
              </a:rPr>
              <a:t> </a:t>
            </a:r>
          </a:p>
          <a:p>
            <a:r>
              <a:rPr lang="cs-CZ" sz="1100" i="1" dirty="0" smtClean="0">
                <a:latin typeface="Arial Rounded MT Bold" pitchFamily="34" charset="0"/>
              </a:rPr>
              <a:t>Autor: </a:t>
            </a:r>
            <a:r>
              <a:rPr lang="cs-CZ" sz="1100" i="1" dirty="0" err="1" smtClean="0">
                <a:latin typeface="Arial Rounded MT Bold" pitchFamily="34" charset="0"/>
              </a:rPr>
              <a:t>Skopp</a:t>
            </a:r>
            <a:r>
              <a:rPr lang="cs-CZ" sz="1100" i="1" dirty="0" smtClean="0">
                <a:latin typeface="Arial Rounded MT Bold" pitchFamily="34" charset="0"/>
              </a:rPr>
              <a:t>, </a:t>
            </a:r>
            <a:r>
              <a:rPr lang="cs-CZ" sz="1100" i="1" dirty="0" err="1" smtClean="0">
                <a:latin typeface="Arial Rounded MT Bold" pitchFamily="34" charset="0"/>
              </a:rPr>
              <a:t>Madden</a:t>
            </a:r>
            <a:endParaRPr lang="cs-CZ" sz="1100" i="1" dirty="0" smtClean="0">
              <a:latin typeface="Arial Rounded MT Bold" pitchFamily="34" charset="0"/>
            </a:endParaRPr>
          </a:p>
          <a:p>
            <a:endParaRPr lang="cs-CZ" sz="1100" i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345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 Rounded MT Bold</vt:lpstr>
      <vt:lpstr>Calibri</vt:lpstr>
      <vt:lpstr>Century Schoolbook</vt:lpstr>
      <vt:lpstr>Constantia</vt:lpstr>
      <vt:lpstr>Times New Roman</vt:lpstr>
      <vt:lpstr>Wingdings 2</vt:lpstr>
      <vt:lpstr>Papír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Kokman</dc:creator>
  <cp:lastModifiedBy>Iva Paráková</cp:lastModifiedBy>
  <cp:revision>9</cp:revision>
  <dcterms:created xsi:type="dcterms:W3CDTF">2013-01-12T00:25:17Z</dcterms:created>
  <dcterms:modified xsi:type="dcterms:W3CDTF">2019-02-05T16:06:48Z</dcterms:modified>
</cp:coreProperties>
</file>