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01EB-00AA-44D2-B772-20013078E16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9CD4-EF51-4041-92EF-5E550EB21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7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01EB-00AA-44D2-B772-20013078E16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9CD4-EF51-4041-92EF-5E550EB21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92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01EB-00AA-44D2-B772-20013078E16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9CD4-EF51-4041-92EF-5E550EB21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13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01EB-00AA-44D2-B772-20013078E16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9CD4-EF51-4041-92EF-5E550EB21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22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01EB-00AA-44D2-B772-20013078E16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9CD4-EF51-4041-92EF-5E550EB21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14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01EB-00AA-44D2-B772-20013078E16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9CD4-EF51-4041-92EF-5E550EB21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8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01EB-00AA-44D2-B772-20013078E16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9CD4-EF51-4041-92EF-5E550EB21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56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01EB-00AA-44D2-B772-20013078E16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9CD4-EF51-4041-92EF-5E550EB21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53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01EB-00AA-44D2-B772-20013078E16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9CD4-EF51-4041-92EF-5E550EB21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92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01EB-00AA-44D2-B772-20013078E16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9CD4-EF51-4041-92EF-5E550EB21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4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01EB-00AA-44D2-B772-20013078E16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9CD4-EF51-4041-92EF-5E550EB21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91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901EB-00AA-44D2-B772-20013078E16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9CD4-EF51-4041-92EF-5E550EB21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41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váteční Polsko | Classic Pra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47" y="1387538"/>
            <a:ext cx="7799705" cy="51998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POLSKO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4841759" y="2651760"/>
            <a:ext cx="2508480" cy="7484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90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bg1">
                    <a:lumMod val="75000"/>
                  </a:schemeClr>
                </a:solidFill>
              </a:rPr>
              <a:t>zápis</a:t>
            </a:r>
            <a:endParaRPr lang="cs-CZ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70326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Polsko</a:t>
            </a:r>
          </a:p>
          <a:p>
            <a:pPr marL="0" indent="0">
              <a:buNone/>
            </a:pPr>
            <a:r>
              <a:rPr lang="cs-CZ" dirty="0" smtClean="0"/>
              <a:t>„………………………..“ soused ČR.</a:t>
            </a:r>
          </a:p>
          <a:p>
            <a:pPr marL="0" indent="0">
              <a:buNone/>
            </a:pPr>
            <a:r>
              <a:rPr lang="cs-CZ" dirty="0" smtClean="0"/>
              <a:t>Je asi ……..krát větší než Česká republika a má téměř ………  milionů obyvatel.</a:t>
            </a:r>
          </a:p>
          <a:p>
            <a:pPr marL="0" indent="0">
              <a:buNone/>
            </a:pPr>
            <a:r>
              <a:rPr lang="cs-CZ" dirty="0" smtClean="0"/>
              <a:t>Hlavním městem je ………………………. Polština je stejně jako čeština nebo slovenština ……………………… jazyk. Většina Poláků je věřících – hlásí se převážně k ……………………………… církvi. </a:t>
            </a:r>
            <a:endParaRPr lang="cs-CZ" dirty="0"/>
          </a:p>
        </p:txBody>
      </p:sp>
      <p:pic>
        <p:nvPicPr>
          <p:cNvPr id="4" name="Picture 2" descr="Sváteční Polsko | Classic Pra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796" y="1536594"/>
            <a:ext cx="1607756" cy="10718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5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Poloha Polska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„……</a:t>
            </a:r>
            <a:r>
              <a:rPr lang="cs-CZ" dirty="0" smtClean="0">
                <a:solidFill>
                  <a:srgbClr val="FF0000"/>
                </a:solidFill>
              </a:rPr>
              <a:t>severní</a:t>
            </a:r>
            <a:r>
              <a:rPr lang="cs-CZ" dirty="0" smtClean="0"/>
              <a:t>…..“ soused ČR.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Poloha Pol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10" y="879566"/>
            <a:ext cx="6557555" cy="57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810" y="879566"/>
            <a:ext cx="6553200" cy="5734050"/>
          </a:xfrm>
          <a:prstGeom prst="rect">
            <a:avLst/>
          </a:prstGeom>
        </p:spPr>
      </p:pic>
      <p:pic>
        <p:nvPicPr>
          <p:cNvPr id="1028" name="Picture 4" descr="mapa :: Pančelči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340" y="865642"/>
            <a:ext cx="2545669" cy="24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515291" y="1825625"/>
            <a:ext cx="1132115" cy="36893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 descr="Geografie Polska – Wikiped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" y="2428958"/>
            <a:ext cx="4309396" cy="41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Polska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Je asi …</a:t>
            </a:r>
            <a:r>
              <a:rPr lang="cs-CZ" dirty="0" smtClean="0">
                <a:solidFill>
                  <a:srgbClr val="FF0000"/>
                </a:solidFill>
              </a:rPr>
              <a:t>4</a:t>
            </a:r>
            <a:r>
              <a:rPr lang="cs-CZ" dirty="0" smtClean="0"/>
              <a:t>krát</a:t>
            </a:r>
            <a:r>
              <a:rPr lang="cs-CZ" dirty="0" smtClean="0"/>
              <a:t> větší než Česká republika a má téměř …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…  milionů obyvatel.</a:t>
            </a:r>
          </a:p>
          <a:p>
            <a:endParaRPr lang="cs-CZ" dirty="0"/>
          </a:p>
          <a:p>
            <a:r>
              <a:rPr lang="cs-CZ" dirty="0" smtClean="0"/>
              <a:t>ČR: přibližně 80 tisíc km²</a:t>
            </a:r>
          </a:p>
          <a:p>
            <a:r>
              <a:rPr lang="cs-CZ" dirty="0" smtClean="0"/>
              <a:t>Polsko: přibližně 310 tisíc km</a:t>
            </a:r>
            <a:r>
              <a:rPr lang="cs-CZ" dirty="0" smtClean="0"/>
              <a:t>²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1985554" y="1837509"/>
            <a:ext cx="226423" cy="365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8491242" y="1837509"/>
            <a:ext cx="431075" cy="365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On-line portrét: Polsko (.pl) | Interval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776" y="2726468"/>
            <a:ext cx="3707995" cy="38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1696890" y="3253932"/>
            <a:ext cx="3072334" cy="365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2211977" y="3818414"/>
            <a:ext cx="3197071" cy="365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42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město a jazyk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Hlavním městem je ……</a:t>
            </a:r>
            <a:r>
              <a:rPr lang="cs-CZ" dirty="0" smtClean="0">
                <a:solidFill>
                  <a:srgbClr val="FF0000"/>
                </a:solidFill>
              </a:rPr>
              <a:t>Varšava</a:t>
            </a:r>
            <a:r>
              <a:rPr lang="cs-CZ" dirty="0" smtClean="0"/>
              <a:t>………. Polština je stejně jako čeština nebo slovenština ……</a:t>
            </a:r>
            <a:r>
              <a:rPr lang="cs-CZ" dirty="0" smtClean="0">
                <a:solidFill>
                  <a:srgbClr val="FF0000"/>
                </a:solidFill>
              </a:rPr>
              <a:t>slovanský</a:t>
            </a:r>
            <a:r>
              <a:rPr lang="cs-CZ" dirty="0" smtClean="0"/>
              <a:t>… jazyk.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4276779" y="1825625"/>
            <a:ext cx="1132115" cy="36893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3901875" y="2276729"/>
            <a:ext cx="1438221" cy="36893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https://upload.wikimedia.org/wikipedia/commons/c/c7/Mapa_Pols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40" y="2504165"/>
            <a:ext cx="3908189" cy="420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ozdělení slovanských zemí podle jazykových větví      západní jazyky      východní jazyky      jižní jazy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34082"/>
            <a:ext cx="5069197" cy="387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1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Většina Poláků je věřících – hlásí se převážně k ……</a:t>
            </a:r>
            <a:r>
              <a:rPr lang="cs-CZ" dirty="0" smtClean="0">
                <a:solidFill>
                  <a:srgbClr val="FF0000"/>
                </a:solidFill>
              </a:rPr>
              <a:t>římskokatolické</a:t>
            </a:r>
            <a:r>
              <a:rPr lang="cs-CZ" dirty="0" smtClean="0"/>
              <a:t>…… církvi.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7909560" y="1825625"/>
            <a:ext cx="2670048" cy="365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834" y="4288536"/>
            <a:ext cx="5514333" cy="23961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397" y="2836545"/>
            <a:ext cx="2219325" cy="3848100"/>
          </a:xfrm>
          <a:prstGeom prst="rect">
            <a:avLst/>
          </a:prstGeom>
        </p:spPr>
      </p:pic>
      <p:pic>
        <p:nvPicPr>
          <p:cNvPr id="5122" name="Picture 2" descr="Svatý otec mezi hříšníky.“ Před třiceti lety přijel papež Jan Pavel II. do  Československa — ČT24 — Česká televiz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8" y="4380215"/>
            <a:ext cx="3321939" cy="22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Turistické cíle Polska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48" y="365125"/>
            <a:ext cx="4530686" cy="254679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096000" cy="39528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09" y="3913632"/>
            <a:ext cx="4510325" cy="279539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934200" y="2911920"/>
            <a:ext cx="493353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		 Koncentrační tábor Osvětim </a:t>
            </a:r>
            <a:r>
              <a:rPr lang="cs-CZ" dirty="0" smtClean="0"/>
              <a:t>↑</a:t>
            </a:r>
          </a:p>
          <a:p>
            <a:r>
              <a:rPr lang="cs-CZ" dirty="0" smtClean="0"/>
              <a:t>← </a:t>
            </a:r>
            <a:r>
              <a:rPr lang="cs-CZ" dirty="0" smtClean="0"/>
              <a:t>Krakov – historické centrum</a:t>
            </a:r>
          </a:p>
          <a:p>
            <a:pPr>
              <a:lnSpc>
                <a:spcPct val="150000"/>
              </a:lnSpc>
            </a:pPr>
            <a:r>
              <a:rPr lang="cs-CZ" dirty="0"/>
              <a:t>	</a:t>
            </a:r>
            <a:r>
              <a:rPr lang="cs-CZ" dirty="0" smtClean="0"/>
              <a:t>    centrum zimních sportů – Zakopané ↓</a:t>
            </a:r>
          </a:p>
          <a:p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8869680" y="2990088"/>
            <a:ext cx="2633472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7193280" y="3237994"/>
            <a:ext cx="2633472" cy="287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8084230" y="3606864"/>
            <a:ext cx="3418921" cy="306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12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bg1">
                    <a:lumMod val="75000"/>
                  </a:schemeClr>
                </a:solidFill>
              </a:rPr>
              <a:t>z</a:t>
            </a:r>
            <a:r>
              <a:rPr lang="cs-CZ" i="1" dirty="0" smtClean="0">
                <a:solidFill>
                  <a:schemeClr val="bg1">
                    <a:lumMod val="75000"/>
                  </a:schemeClr>
                </a:solidFill>
              </a:rPr>
              <a:t>ápis - klíč</a:t>
            </a:r>
            <a:endParaRPr lang="cs-CZ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70326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Polsko</a:t>
            </a:r>
          </a:p>
          <a:p>
            <a:pPr marL="0" indent="0">
              <a:buNone/>
            </a:pPr>
            <a:r>
              <a:rPr lang="cs-CZ" dirty="0" smtClean="0"/>
              <a:t>„………</a:t>
            </a:r>
            <a:r>
              <a:rPr lang="cs-CZ" dirty="0" smtClean="0">
                <a:solidFill>
                  <a:srgbClr val="FF0000"/>
                </a:solidFill>
              </a:rPr>
              <a:t>severní</a:t>
            </a:r>
            <a:r>
              <a:rPr lang="cs-CZ" dirty="0" smtClean="0"/>
              <a:t>……..“ soused ČR.</a:t>
            </a:r>
          </a:p>
          <a:p>
            <a:pPr marL="0" indent="0">
              <a:buNone/>
            </a:pPr>
            <a:r>
              <a:rPr lang="cs-CZ" dirty="0" smtClean="0"/>
              <a:t>Je asi ……</a:t>
            </a:r>
            <a:r>
              <a:rPr lang="cs-CZ" dirty="0" smtClean="0">
                <a:solidFill>
                  <a:srgbClr val="FF0000"/>
                </a:solidFill>
              </a:rPr>
              <a:t>4</a:t>
            </a:r>
            <a:r>
              <a:rPr lang="cs-CZ" dirty="0" smtClean="0"/>
              <a:t>krát větší než Česká republika a má téměř …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…  milionů obyvatel.</a:t>
            </a:r>
          </a:p>
          <a:p>
            <a:pPr marL="0" indent="0">
              <a:buNone/>
            </a:pPr>
            <a:r>
              <a:rPr lang="cs-CZ" dirty="0" smtClean="0"/>
              <a:t>Hlavním městem je ………</a:t>
            </a:r>
            <a:r>
              <a:rPr lang="cs-CZ" dirty="0" smtClean="0">
                <a:solidFill>
                  <a:srgbClr val="FF0000"/>
                </a:solidFill>
              </a:rPr>
              <a:t>Varšava</a:t>
            </a:r>
            <a:r>
              <a:rPr lang="cs-CZ" dirty="0" smtClean="0"/>
              <a:t>……. Polština je stejně jako čeština nebo slovenština ……</a:t>
            </a:r>
            <a:r>
              <a:rPr lang="cs-CZ" dirty="0" smtClean="0">
                <a:solidFill>
                  <a:srgbClr val="FF0000"/>
                </a:solidFill>
              </a:rPr>
              <a:t>slovanský</a:t>
            </a:r>
            <a:r>
              <a:rPr lang="cs-CZ" dirty="0" smtClean="0"/>
              <a:t>…… jazyk. Většina Poláků je věřících – hlásí se převážně k ……</a:t>
            </a:r>
            <a:r>
              <a:rPr lang="cs-CZ" dirty="0" smtClean="0">
                <a:solidFill>
                  <a:srgbClr val="FF0000"/>
                </a:solidFill>
              </a:rPr>
              <a:t>římskokatolické</a:t>
            </a:r>
            <a:r>
              <a:rPr lang="cs-CZ" dirty="0" smtClean="0"/>
              <a:t>…… církvi. </a:t>
            </a:r>
            <a:endParaRPr lang="cs-CZ" dirty="0"/>
          </a:p>
        </p:txBody>
      </p:sp>
      <p:pic>
        <p:nvPicPr>
          <p:cNvPr id="4" name="Picture 2" descr="Sváteční Polsko | Classic Pra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796" y="1536594"/>
            <a:ext cx="1607756" cy="10718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186</Words>
  <Application>Microsoft Office PowerPoint</Application>
  <PresentationFormat>Širokoúhlá obrazovka</PresentationFormat>
  <Paragraphs>26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POLSKO</vt:lpstr>
      <vt:lpstr>zápis</vt:lpstr>
      <vt:lpstr>Poloha Polska</vt:lpstr>
      <vt:lpstr>Velikost Polska</vt:lpstr>
      <vt:lpstr>Hlavní město a jazyk</vt:lpstr>
      <vt:lpstr>Náboženství</vt:lpstr>
      <vt:lpstr>Turistické cíle Polska</vt:lpstr>
      <vt:lpstr>zápis - klíč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Musil</dc:creator>
  <cp:lastModifiedBy>Lukáš Musil</cp:lastModifiedBy>
  <cp:revision>9</cp:revision>
  <dcterms:created xsi:type="dcterms:W3CDTF">2021-04-12T16:55:52Z</dcterms:created>
  <dcterms:modified xsi:type="dcterms:W3CDTF">2021-04-12T17:56:04Z</dcterms:modified>
</cp:coreProperties>
</file>