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2D59C-34D3-4481-B158-41F8B3B71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Nejmenší společný násobek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7B7C7B-1803-46BE-9345-46A2E48B1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9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7ABE1-C6F1-43B4-B9E7-6CCA82D3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24" y="1008765"/>
            <a:ext cx="9601196" cy="130386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0749BF-7531-455B-9940-358F9BCD3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239585"/>
            <a:ext cx="9601196" cy="4893736"/>
          </a:xfrm>
        </p:spPr>
        <p:txBody>
          <a:bodyPr/>
          <a:lstStyle/>
          <a:p>
            <a:r>
              <a:rPr lang="cs-CZ" sz="3200" dirty="0"/>
              <a:t>Čísla 24, 48, 72, 96, ……. jsou násobky čísla 6 a 8. Jsou to společné násobky čísel 6 a 8.</a:t>
            </a:r>
          </a:p>
          <a:p>
            <a:r>
              <a:rPr lang="cs-CZ" sz="3200" dirty="0"/>
              <a:t>Číslo 24 je </a:t>
            </a:r>
            <a:r>
              <a:rPr lang="cs-CZ" sz="3200" b="1" dirty="0"/>
              <a:t>nejmenším společným násobkem </a:t>
            </a:r>
            <a:r>
              <a:rPr lang="cs-CZ" sz="3200" dirty="0"/>
              <a:t>čísel 6 a 8.</a:t>
            </a:r>
          </a:p>
          <a:p>
            <a:r>
              <a:rPr lang="cs-CZ" sz="3200" dirty="0"/>
              <a:t>Nejmenší společný násobek čísel 6 a 8 se značí:</a:t>
            </a:r>
          </a:p>
          <a:p>
            <a:pPr marL="0" indent="0">
              <a:buNone/>
            </a:pPr>
            <a:r>
              <a:rPr lang="cs-CZ" sz="3200" b="1" dirty="0"/>
              <a:t>                          n(6, 8) = 24</a:t>
            </a:r>
          </a:p>
          <a:p>
            <a:r>
              <a:rPr lang="cs-CZ" sz="3200" dirty="0"/>
              <a:t>Nejmenší společný násobek čísel je dělitelem každého společného násobku těchto čísel.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4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EFF77-7C94-4075-8D67-132D8020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Určení nejmenšího společného násobku pomocí rozkladu na součin prvočísel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3702A3-09AE-4480-BDD2-0AF4F105D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cs-CZ" dirty="0"/>
              <a:t>Určete nejmenší společný násobek čísel 30 a 78.</a:t>
            </a:r>
          </a:p>
          <a:p>
            <a:r>
              <a:rPr lang="cs-CZ" dirty="0"/>
              <a:t>Rozložíme obě čísla na součin prvočísel.</a:t>
            </a:r>
          </a:p>
          <a:p>
            <a:endParaRPr lang="cs-CZ" dirty="0">
              <a:highlight>
                <a:srgbClr val="000000"/>
              </a:highlight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E412A04-34DC-4F7E-9597-9779F21C1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63074"/>
              </p:ext>
            </p:extLst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011399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01064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CE16EB28-2CBA-49CF-B720-5D05B8B72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16555"/>
              </p:ext>
            </p:extLst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446066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490419"/>
                  </a:ext>
                </a:extLst>
              </a:tr>
            </a:tbl>
          </a:graphicData>
        </a:graphic>
      </p:graphicFrame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278AD950-BFB1-4F00-87F4-C37CBBE4F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66332"/>
              </p:ext>
            </p:extLst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21273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315223"/>
                  </a:ext>
                </a:extLst>
              </a:tr>
            </a:tbl>
          </a:graphicData>
        </a:graphic>
      </p:graphicFrame>
      <p:graphicFrame>
        <p:nvGraphicFramePr>
          <p:cNvPr id="30" name="Tabulka 29">
            <a:extLst>
              <a:ext uri="{FF2B5EF4-FFF2-40B4-BE49-F238E27FC236}">
                <a16:creationId xmlns:a16="http://schemas.microsoft.com/office/drawing/2014/main" id="{A44A6511-6EB8-4C88-BBCA-638F9F350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70433"/>
              </p:ext>
            </p:extLst>
          </p:nvPr>
        </p:nvGraphicFramePr>
        <p:xfrm>
          <a:off x="1747914" y="3835728"/>
          <a:ext cx="14480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024">
                  <a:extLst>
                    <a:ext uri="{9D8B030D-6E8A-4147-A177-3AD203B41FA5}">
                      <a16:colId xmlns:a16="http://schemas.microsoft.com/office/drawing/2014/main" val="914580764"/>
                    </a:ext>
                  </a:extLst>
                </a:gridCol>
                <a:gridCol w="724024">
                  <a:extLst>
                    <a:ext uri="{9D8B030D-6E8A-4147-A177-3AD203B41FA5}">
                      <a16:colId xmlns:a16="http://schemas.microsoft.com/office/drawing/2014/main" val="513250640"/>
                    </a:ext>
                  </a:extLst>
                </a:gridCol>
              </a:tblGrid>
              <a:tr h="332769"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20856"/>
                  </a:ext>
                </a:extLst>
              </a:tr>
              <a:tr h="332769">
                <a:tc>
                  <a:txBody>
                    <a:bodyPr/>
                    <a:lstStyle/>
                    <a:p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500516"/>
                  </a:ext>
                </a:extLst>
              </a:tr>
              <a:tr h="332769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45263"/>
                  </a:ext>
                </a:extLst>
              </a:tr>
              <a:tr h="332769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53711"/>
                  </a:ext>
                </a:extLst>
              </a:tr>
            </a:tbl>
          </a:graphicData>
        </a:graphic>
      </p:graphicFrame>
      <p:graphicFrame>
        <p:nvGraphicFramePr>
          <p:cNvPr id="31" name="Tabulka 30">
            <a:extLst>
              <a:ext uri="{FF2B5EF4-FFF2-40B4-BE49-F238E27FC236}">
                <a16:creationId xmlns:a16="http://schemas.microsoft.com/office/drawing/2014/main" id="{40D948BD-CE00-4BA3-8D42-991C6B792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80153"/>
              </p:ext>
            </p:extLst>
          </p:nvPr>
        </p:nvGraphicFramePr>
        <p:xfrm>
          <a:off x="4704178" y="3835728"/>
          <a:ext cx="14480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467">
                  <a:extLst>
                    <a:ext uri="{9D8B030D-6E8A-4147-A177-3AD203B41FA5}">
                      <a16:colId xmlns:a16="http://schemas.microsoft.com/office/drawing/2014/main" val="1680536708"/>
                    </a:ext>
                  </a:extLst>
                </a:gridCol>
                <a:gridCol w="683581">
                  <a:extLst>
                    <a:ext uri="{9D8B030D-6E8A-4147-A177-3AD203B41FA5}">
                      <a16:colId xmlns:a16="http://schemas.microsoft.com/office/drawing/2014/main" val="1255843302"/>
                    </a:ext>
                  </a:extLst>
                </a:gridCol>
              </a:tblGrid>
              <a:tr h="315042">
                <a:tc>
                  <a:txBody>
                    <a:bodyPr/>
                    <a:lstStyle/>
                    <a:p>
                      <a:r>
                        <a:rPr lang="cs-CZ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795464"/>
                  </a:ext>
                </a:extLst>
              </a:tr>
              <a:tr h="315042">
                <a:tc>
                  <a:txBody>
                    <a:bodyPr/>
                    <a:lstStyle/>
                    <a:p>
                      <a:r>
                        <a:rPr lang="cs-CZ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42243"/>
                  </a:ext>
                </a:extLst>
              </a:tr>
              <a:tr h="315042">
                <a:tc>
                  <a:txBody>
                    <a:bodyPr/>
                    <a:lstStyle/>
                    <a:p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58167"/>
                  </a:ext>
                </a:extLst>
              </a:tr>
              <a:tr h="315042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20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9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7E345-3164-4AF6-BB37-DE7358F0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8958307" cy="1015344"/>
          </a:xfrm>
        </p:spPr>
        <p:txBody>
          <a:bodyPr/>
          <a:lstStyle/>
          <a:p>
            <a:r>
              <a:rPr lang="cs-CZ" b="1" dirty="0"/>
              <a:t>Jak dále?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5D97C9F-61E0-4B15-A7ED-DBDB4E1F0D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30 = </a:t>
                </a:r>
                <a:r>
                  <a:rPr lang="cs-CZ" dirty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cs-CZ" dirty="0"/>
              </a:p>
              <a:p>
                <a:r>
                  <a:rPr lang="cs-CZ" dirty="0"/>
                  <a:t>78 = </a:t>
                </a:r>
                <a:r>
                  <a:rPr lang="cs-CZ" dirty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cs-CZ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endParaRPr lang="cs-CZ" dirty="0"/>
              </a:p>
              <a:p>
                <a:r>
                  <a:rPr lang="cs-CZ" dirty="0"/>
                  <a:t>Najdeme tu část rozkladu, která se vyskytuje v obou číslech. </a:t>
                </a:r>
                <a:r>
                  <a:rPr lang="cs-CZ" dirty="0">
                    <a:solidFill>
                      <a:srgbClr val="00B050"/>
                    </a:solidFill>
                  </a:rPr>
                  <a:t>Společná část rozkladu</a:t>
                </a:r>
                <a:r>
                  <a:rPr lang="cs-CZ" dirty="0"/>
                  <a:t> krát </a:t>
                </a:r>
                <a:r>
                  <a:rPr lang="cs-CZ" dirty="0">
                    <a:solidFill>
                      <a:srgbClr val="00B050"/>
                    </a:solidFill>
                  </a:rPr>
                  <a:t>„co navíc v rozkladech v obou číslech“ </a:t>
                </a:r>
                <a:r>
                  <a:rPr lang="cs-CZ" dirty="0"/>
                  <a:t>je hledaný </a:t>
                </a:r>
                <a:r>
                  <a:rPr lang="cs-CZ" b="1" dirty="0"/>
                  <a:t>nejmenší společný násobek</a:t>
                </a:r>
                <a:r>
                  <a:rPr lang="cs-CZ" dirty="0"/>
                  <a:t>.</a:t>
                </a:r>
              </a:p>
              <a:p>
                <a:r>
                  <a:rPr lang="cs-CZ" b="1" dirty="0"/>
                  <a:t>n(30, 78) = 2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𝟑𝟗𝟎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5D97C9F-61E0-4B15-A7ED-DBDB4E1F0D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8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7E532-DFF8-4A52-B917-6A4A83BA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1413"/>
            <a:ext cx="9601196" cy="1303867"/>
          </a:xfrm>
        </p:spPr>
        <p:txBody>
          <a:bodyPr/>
          <a:lstStyle/>
          <a:p>
            <a:r>
              <a:rPr lang="cs-CZ" dirty="0"/>
              <a:t>Vyzkoušejte samostatně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37BAB6-B38D-4A8D-A8E7-6CE717CDE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Určete nejmenší společný násobek čísel </a:t>
            </a:r>
            <a:r>
              <a:rPr lang="cs-CZ" b="1" dirty="0"/>
              <a:t>81 a 27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E0673F8-7DFF-4D2D-ABE3-523C3CA83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19409"/>
              </p:ext>
            </p:extLst>
          </p:nvPr>
        </p:nvGraphicFramePr>
        <p:xfrm>
          <a:off x="1739036" y="3395709"/>
          <a:ext cx="21227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375">
                  <a:extLst>
                    <a:ext uri="{9D8B030D-6E8A-4147-A177-3AD203B41FA5}">
                      <a16:colId xmlns:a16="http://schemas.microsoft.com/office/drawing/2014/main" val="2998656246"/>
                    </a:ext>
                  </a:extLst>
                </a:gridCol>
                <a:gridCol w="1061375">
                  <a:extLst>
                    <a:ext uri="{9D8B030D-6E8A-4147-A177-3AD203B41FA5}">
                      <a16:colId xmlns:a16="http://schemas.microsoft.com/office/drawing/2014/main" val="1630543236"/>
                    </a:ext>
                  </a:extLst>
                </a:gridCol>
              </a:tblGrid>
              <a:tr h="333357">
                <a:tc>
                  <a:txBody>
                    <a:bodyPr/>
                    <a:lstStyle/>
                    <a:p>
                      <a:r>
                        <a:rPr lang="cs-CZ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90432"/>
                  </a:ext>
                </a:extLst>
              </a:tr>
              <a:tr h="333357">
                <a:tc>
                  <a:txBody>
                    <a:bodyPr/>
                    <a:lstStyle/>
                    <a:p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68258"/>
                  </a:ext>
                </a:extLst>
              </a:tr>
              <a:tr h="333357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2885"/>
                  </a:ext>
                </a:extLst>
              </a:tr>
              <a:tr h="333357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58036"/>
                  </a:ext>
                </a:extLst>
              </a:tr>
              <a:tr h="333357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3601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AA2CE92-4396-468E-8E12-E174FE30E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03481"/>
              </p:ext>
            </p:extLst>
          </p:nvPr>
        </p:nvGraphicFramePr>
        <p:xfrm>
          <a:off x="4677546" y="3395709"/>
          <a:ext cx="23269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68">
                  <a:extLst>
                    <a:ext uri="{9D8B030D-6E8A-4147-A177-3AD203B41FA5}">
                      <a16:colId xmlns:a16="http://schemas.microsoft.com/office/drawing/2014/main" val="843762429"/>
                    </a:ext>
                  </a:extLst>
                </a:gridCol>
                <a:gridCol w="1163468">
                  <a:extLst>
                    <a:ext uri="{9D8B030D-6E8A-4147-A177-3AD203B41FA5}">
                      <a16:colId xmlns:a16="http://schemas.microsoft.com/office/drawing/2014/main" val="3001388431"/>
                    </a:ext>
                  </a:extLst>
                </a:gridCol>
              </a:tblGrid>
              <a:tr h="347318">
                <a:tc>
                  <a:txBody>
                    <a:bodyPr/>
                    <a:lstStyle/>
                    <a:p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15144"/>
                  </a:ext>
                </a:extLst>
              </a:tr>
              <a:tr h="347318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74198"/>
                  </a:ext>
                </a:extLst>
              </a:tr>
              <a:tr h="347318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599316"/>
                  </a:ext>
                </a:extLst>
              </a:tr>
              <a:tr h="347318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85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4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6C63E-E2E4-4C15-8AE4-A8FA0705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řešení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3C104A8-7DB9-4B76-A764-4EC0A5A101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81 = </a:t>
                </a:r>
                <a:r>
                  <a:rPr lang="cs-CZ" dirty="0">
                    <a:solidFill>
                      <a:srgbClr val="92D05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cs-CZ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3∙3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cs-CZ" dirty="0"/>
              </a:p>
              <a:p>
                <a:r>
                  <a:rPr lang="cs-CZ" dirty="0"/>
                  <a:t>27 = </a:t>
                </a:r>
                <a:r>
                  <a:rPr lang="cs-CZ" dirty="0">
                    <a:solidFill>
                      <a:srgbClr val="92D05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cs-CZ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3∙3</m:t>
                    </m:r>
                  </m:oMath>
                </a14:m>
                <a:endParaRPr lang="cs-CZ" dirty="0"/>
              </a:p>
              <a:p>
                <a:r>
                  <a:rPr lang="cs-CZ" dirty="0"/>
                  <a:t>n(81,27) = 3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3∙3∙</m:t>
                    </m:r>
                    <m:r>
                      <a:rPr lang="cs-C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s-CZ" dirty="0"/>
                  <a:t> = </a:t>
                </a:r>
                <a:r>
                  <a:rPr lang="cs-CZ" b="1" dirty="0"/>
                  <a:t>81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3C104A8-7DB9-4B76-A764-4EC0A5A101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1298</TotalTime>
  <Words>233</Words>
  <Application>Microsoft Office PowerPoint</Application>
  <PresentationFormat>Širokoúhlá obrazovka</PresentationFormat>
  <Paragraphs>50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Garamond</vt:lpstr>
      <vt:lpstr>Organika</vt:lpstr>
      <vt:lpstr>Nejmenší společný násobek</vt:lpstr>
      <vt:lpstr>Prezentace aplikace PowerPoint</vt:lpstr>
      <vt:lpstr>Určení nejmenšího společného násobku pomocí rozkladu na součin prvočísel</vt:lpstr>
      <vt:lpstr>Jak dále?</vt:lpstr>
      <vt:lpstr>Vyzkoušejte samostatně</vt:lpstr>
      <vt:lpstr>Postup řešení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Nejmenší společný násobek</dc:title>
  <dc:creator>Simona Gricová</dc:creator>
  <cp:lastModifiedBy>Simona Gricová</cp:lastModifiedBy>
  <cp:revision>7</cp:revision>
  <dcterms:created xsi:type="dcterms:W3CDTF">2021-03-14T09:06:53Z</dcterms:created>
  <dcterms:modified xsi:type="dcterms:W3CDTF">2021-03-15T06:45:47Z</dcterms:modified>
</cp:coreProperties>
</file>