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9C3F2-41DF-4590-B5AA-9D0DFD9CC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Největší společný dělitel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8C3C49-514D-46E4-8BA2-A292CF5233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/>
              <a:t>D(16, 24)</a:t>
            </a:r>
          </a:p>
        </p:txBody>
      </p:sp>
    </p:spTree>
    <p:extLst>
      <p:ext uri="{BB962C8B-B14F-4D97-AF65-F5344CB8AC3E}">
        <p14:creationId xmlns:p14="http://schemas.microsoft.com/office/powerpoint/2010/main" val="63953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9AE14-C7A8-4443-A63B-01E2A541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Společný dělitel dvou či více čísel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B04737-E407-4E92-A2AC-02CF5FFEF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Nechť jsou dána čísla 14 a 16. </a:t>
            </a:r>
          </a:p>
          <a:p>
            <a:r>
              <a:rPr lang="cs-CZ" dirty="0"/>
              <a:t>Společný dělitel těchto dvou čísel je číslo, které je dělitelem obou dvou čísel.</a:t>
            </a:r>
          </a:p>
          <a:p>
            <a:r>
              <a:rPr lang="cs-CZ" dirty="0" err="1"/>
              <a:t>Dělitelé</a:t>
            </a:r>
            <a:r>
              <a:rPr lang="cs-CZ" dirty="0"/>
              <a:t> čísla 14 jsou: </a:t>
            </a:r>
            <a:r>
              <a:rPr lang="cs-CZ" dirty="0">
                <a:solidFill>
                  <a:srgbClr val="FF0000"/>
                </a:solidFill>
              </a:rPr>
              <a:t>1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2</a:t>
            </a:r>
            <a:r>
              <a:rPr lang="cs-CZ" dirty="0"/>
              <a:t>, 7, 14</a:t>
            </a:r>
          </a:p>
          <a:p>
            <a:r>
              <a:rPr lang="cs-CZ" dirty="0" err="1"/>
              <a:t>Dělitelé</a:t>
            </a:r>
            <a:r>
              <a:rPr lang="cs-CZ" dirty="0"/>
              <a:t> čísla 16 jsou: </a:t>
            </a:r>
            <a:r>
              <a:rPr lang="cs-CZ" dirty="0">
                <a:solidFill>
                  <a:srgbClr val="FF0000"/>
                </a:solidFill>
              </a:rPr>
              <a:t>1</a:t>
            </a:r>
            <a:r>
              <a:rPr lang="cs-CZ" dirty="0"/>
              <a:t>,</a:t>
            </a:r>
            <a:r>
              <a:rPr lang="cs-CZ" dirty="0">
                <a:solidFill>
                  <a:srgbClr val="FF0000"/>
                </a:solidFill>
              </a:rPr>
              <a:t> 2</a:t>
            </a:r>
            <a:r>
              <a:rPr lang="cs-CZ" dirty="0"/>
              <a:t>, 4, 8, 16</a:t>
            </a:r>
          </a:p>
          <a:p>
            <a:r>
              <a:rPr lang="cs-CZ" dirty="0"/>
              <a:t>Čísla 1 a 2 jsou </a:t>
            </a:r>
            <a:r>
              <a:rPr lang="cs-CZ" dirty="0">
                <a:solidFill>
                  <a:srgbClr val="FF0000"/>
                </a:solidFill>
              </a:rPr>
              <a:t>společní </a:t>
            </a:r>
            <a:r>
              <a:rPr lang="cs-CZ" dirty="0" err="1">
                <a:solidFill>
                  <a:srgbClr val="FF0000"/>
                </a:solidFill>
              </a:rPr>
              <a:t>dělitelé</a:t>
            </a:r>
            <a:r>
              <a:rPr lang="cs-CZ" dirty="0">
                <a:solidFill>
                  <a:srgbClr val="FF0000"/>
                </a:solidFill>
              </a:rPr>
              <a:t> čísel 14 a 16</a:t>
            </a:r>
            <a:r>
              <a:rPr lang="cs-CZ" dirty="0"/>
              <a:t>.</a:t>
            </a:r>
          </a:p>
          <a:p>
            <a:r>
              <a:rPr lang="cs-CZ" dirty="0"/>
              <a:t>Číslo 2 je </a:t>
            </a:r>
            <a:r>
              <a:rPr lang="cs-CZ" dirty="0">
                <a:solidFill>
                  <a:srgbClr val="FF0000"/>
                </a:solidFill>
              </a:rPr>
              <a:t>největší společný dělitel čísel 14 a 16</a:t>
            </a:r>
            <a:r>
              <a:rPr lang="cs-CZ" dirty="0"/>
              <a:t>.</a:t>
            </a:r>
          </a:p>
          <a:p>
            <a:r>
              <a:rPr lang="cs-CZ" dirty="0"/>
              <a:t>Největší společný dělitel se zapisuje </a:t>
            </a:r>
            <a:r>
              <a:rPr lang="cs-CZ" dirty="0">
                <a:solidFill>
                  <a:srgbClr val="FF0000"/>
                </a:solidFill>
              </a:rPr>
              <a:t>D(14; 16) = 2</a:t>
            </a:r>
          </a:p>
        </p:txBody>
      </p:sp>
    </p:spTree>
    <p:extLst>
      <p:ext uri="{BB962C8B-B14F-4D97-AF65-F5344CB8AC3E}">
        <p14:creationId xmlns:p14="http://schemas.microsoft.com/office/powerpoint/2010/main" val="42660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3F286-3498-4317-8C74-0BA3E554A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společný dělitel nesoudělných čísel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DB14EA-67D1-46A0-9803-CB6B399DB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Nesoudělná čísla jsou čísla, která mají pouze jednoho společného dělitele a tím je číslo 1.</a:t>
            </a:r>
          </a:p>
          <a:p>
            <a:r>
              <a:rPr lang="cs-CZ" dirty="0"/>
              <a:t>Máme-li najít největšího společného dělitele nesoudělných čísel, pak je jím vždy číslo 1.</a:t>
            </a:r>
          </a:p>
          <a:p>
            <a:r>
              <a:rPr lang="cs-CZ" dirty="0"/>
              <a:t>Nechť jsou dána čísla 21 a 16.</a:t>
            </a:r>
          </a:p>
          <a:p>
            <a:r>
              <a:rPr lang="cs-CZ" dirty="0" err="1"/>
              <a:t>Dělitelé</a:t>
            </a:r>
            <a:r>
              <a:rPr lang="cs-CZ" dirty="0"/>
              <a:t> čísla 21 jsou: </a:t>
            </a:r>
            <a:r>
              <a:rPr lang="cs-CZ" dirty="0">
                <a:solidFill>
                  <a:srgbClr val="FF0000"/>
                </a:solidFill>
              </a:rPr>
              <a:t>1</a:t>
            </a:r>
            <a:r>
              <a:rPr lang="cs-CZ" dirty="0"/>
              <a:t>, 3, 7, 21.</a:t>
            </a:r>
          </a:p>
          <a:p>
            <a:r>
              <a:rPr lang="cs-CZ" dirty="0" err="1"/>
              <a:t>Dělitelé</a:t>
            </a:r>
            <a:r>
              <a:rPr lang="cs-CZ" dirty="0"/>
              <a:t> čísla 16 jsou: </a:t>
            </a:r>
            <a:r>
              <a:rPr lang="cs-CZ" dirty="0">
                <a:solidFill>
                  <a:srgbClr val="FF0000"/>
                </a:solidFill>
              </a:rPr>
              <a:t>1</a:t>
            </a:r>
            <a:r>
              <a:rPr lang="cs-CZ" dirty="0"/>
              <a:t>, 2, 4, 8, 16</a:t>
            </a:r>
          </a:p>
          <a:p>
            <a:r>
              <a:rPr lang="cs-CZ" dirty="0"/>
              <a:t>Společným dělitelem těchto dvou čísel je číslo 1 a tudíž je i největším společným dělitelem: </a:t>
            </a:r>
            <a:r>
              <a:rPr lang="cs-CZ" dirty="0">
                <a:solidFill>
                  <a:srgbClr val="FF0000"/>
                </a:solidFill>
              </a:rPr>
              <a:t>D(21; 16) = 1</a:t>
            </a:r>
          </a:p>
        </p:txBody>
      </p:sp>
    </p:spTree>
    <p:extLst>
      <p:ext uri="{BB962C8B-B14F-4D97-AF65-F5344CB8AC3E}">
        <p14:creationId xmlns:p14="http://schemas.microsoft.com/office/powerpoint/2010/main" val="11518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A6EAE-2C45-4C89-92F4-D1465AFBD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840" y="648070"/>
            <a:ext cx="9520158" cy="1507525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Hledání největšího společného dělitele pomocí   prvočíselného rozkladu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D38E0F-958A-474C-937D-8EAF8729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 větších čísel používáme k určení největšího společného dělitele prvočíselný rozklad.</a:t>
            </a:r>
          </a:p>
          <a:p>
            <a:r>
              <a:rPr lang="cs-CZ" dirty="0"/>
              <a:t>Nechť jsou dána čísla 30 a 78 a máme určit jejich největšího společného dělitele.</a:t>
            </a:r>
          </a:p>
          <a:p>
            <a:r>
              <a:rPr lang="cs-CZ" dirty="0"/>
              <a:t>Provedeme prvočíselný rozklad čísla 30 a čísla 78.</a:t>
            </a:r>
          </a:p>
          <a:p>
            <a:pPr marL="0" indent="0">
              <a:buNone/>
            </a:pPr>
            <a:r>
              <a:rPr lang="cs-CZ" dirty="0"/>
              <a:t>             30  </a:t>
            </a:r>
            <a:r>
              <a:rPr lang="cs-CZ" dirty="0">
                <a:solidFill>
                  <a:srgbClr val="FF0000"/>
                </a:solidFill>
              </a:rPr>
              <a:t>2                         </a:t>
            </a:r>
            <a:r>
              <a:rPr lang="cs-CZ" dirty="0"/>
              <a:t>78    </a:t>
            </a:r>
            <a:r>
              <a:rPr lang="cs-CZ" dirty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cs-CZ" dirty="0"/>
              <a:t>            15   </a:t>
            </a:r>
            <a:r>
              <a:rPr lang="cs-CZ" dirty="0">
                <a:solidFill>
                  <a:srgbClr val="FF0000"/>
                </a:solidFill>
              </a:rPr>
              <a:t>3                         </a:t>
            </a:r>
            <a:r>
              <a:rPr lang="cs-CZ" dirty="0"/>
              <a:t>39    </a:t>
            </a:r>
            <a:r>
              <a:rPr lang="cs-CZ" dirty="0">
                <a:solidFill>
                  <a:srgbClr val="FF0000"/>
                </a:solidFill>
              </a:rPr>
              <a:t>3         </a:t>
            </a:r>
          </a:p>
          <a:p>
            <a:pPr marL="0" indent="0">
              <a:buNone/>
            </a:pPr>
            <a:r>
              <a:rPr lang="cs-CZ" dirty="0"/>
              <a:t>              5   </a:t>
            </a:r>
            <a:r>
              <a:rPr lang="cs-CZ" dirty="0">
                <a:solidFill>
                  <a:srgbClr val="FF0000"/>
                </a:solidFill>
              </a:rPr>
              <a:t>5                         </a:t>
            </a:r>
            <a:r>
              <a:rPr lang="cs-CZ" dirty="0"/>
              <a:t>13    </a:t>
            </a:r>
            <a:r>
              <a:rPr lang="cs-CZ" dirty="0">
                <a:solidFill>
                  <a:srgbClr val="FF0000"/>
                </a:solidFill>
              </a:rPr>
              <a:t>13</a:t>
            </a:r>
          </a:p>
          <a:p>
            <a:pPr marL="0" indent="0">
              <a:buNone/>
            </a:pPr>
            <a:r>
              <a:rPr lang="cs-CZ" dirty="0"/>
              <a:t>              1                                1                                                                                                                                                                    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F227056-DBE4-4C4B-BDB8-36FE243D0998}"/>
              </a:ext>
            </a:extLst>
          </p:cNvPr>
          <p:cNvCxnSpPr/>
          <p:nvPr/>
        </p:nvCxnSpPr>
        <p:spPr>
          <a:xfrm>
            <a:off x="2706624" y="3756417"/>
            <a:ext cx="0" cy="1709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A5C1BA62-CB3A-46F4-AADB-19CB92B9C1E6}"/>
              </a:ext>
            </a:extLst>
          </p:cNvPr>
          <p:cNvCxnSpPr/>
          <p:nvPr/>
        </p:nvCxnSpPr>
        <p:spPr>
          <a:xfrm>
            <a:off x="4745736" y="3756417"/>
            <a:ext cx="0" cy="15836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71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D695C-1E75-4367-8EA2-E342E59E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18258895-F179-49FF-9D2A-FB3D524444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34696" y="1060704"/>
                <a:ext cx="9520158" cy="4405641"/>
              </a:xfrm>
            </p:spPr>
            <p:txBody>
              <a:bodyPr/>
              <a:lstStyle/>
              <a:p>
                <a:r>
                  <a:rPr lang="cs-CZ" dirty="0"/>
                  <a:t>Najdeme tu část rozkladu, která se vyskytuje v obou číslech.</a:t>
                </a:r>
              </a:p>
              <a:p>
                <a:r>
                  <a:rPr lang="cs-CZ" dirty="0"/>
                  <a:t>30 = </a:t>
                </a:r>
                <a:r>
                  <a:rPr lang="cs-CZ" dirty="0">
                    <a:highlight>
                      <a:srgbClr val="FFFF00"/>
                    </a:highlight>
                  </a:rPr>
                  <a:t>2</a:t>
                </a:r>
                <a14:m>
                  <m:oMath xmlns:m="http://schemas.openxmlformats.org/officeDocument/2006/math">
                    <m:r>
                      <a:rPr lang="cs-CZ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</m:oMath>
                </a14:m>
                <a:endParaRPr lang="cs-CZ" dirty="0"/>
              </a:p>
              <a:p>
                <a:r>
                  <a:rPr lang="cs-CZ" dirty="0"/>
                  <a:t>78 = </a:t>
                </a:r>
                <a:r>
                  <a:rPr lang="cs-CZ" dirty="0">
                    <a:highlight>
                      <a:srgbClr val="FFFF00"/>
                    </a:highlight>
                  </a:rPr>
                  <a:t>2</a:t>
                </a:r>
                <a14:m>
                  <m:oMath xmlns:m="http://schemas.openxmlformats.org/officeDocument/2006/math">
                    <m:r>
                      <a:rPr lang="cs-CZ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∙13</m:t>
                    </m:r>
                  </m:oMath>
                </a14:m>
                <a:endParaRPr lang="cs-CZ" dirty="0"/>
              </a:p>
              <a:p>
                <a:r>
                  <a:rPr lang="cs-CZ" dirty="0"/>
                  <a:t>D(30; 78) = 2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3=6</m:t>
                    </m:r>
                  </m:oMath>
                </a14:m>
                <a:endParaRPr lang="cs-CZ" dirty="0"/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Společná část rozkladu je největší společný dělitel</a:t>
                </a:r>
                <a:r>
                  <a:rPr lang="cs-CZ" dirty="0"/>
                  <a:t>.</a:t>
                </a:r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18258895-F179-49FF-9D2A-FB3D524444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34696" y="1060704"/>
                <a:ext cx="9520158" cy="4405641"/>
              </a:xfrm>
              <a:blipFill>
                <a:blip r:embed="rId2"/>
                <a:stretch>
                  <a:fillRect l="-5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67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99300-D27C-470C-9590-AD00399EC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Nyní vyzkoušejte samostatně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DD4B62F8-0957-4CE8-8EBE-C5DAB89542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Určete největšího společného dělitele čísel 81 a 27.</a:t>
                </a:r>
              </a:p>
              <a:p>
                <a:r>
                  <a:rPr lang="cs-CZ" dirty="0"/>
                  <a:t>Provedeme opět prvočíselné rozklady obou čísel.</a:t>
                </a:r>
              </a:p>
              <a:p>
                <a:r>
                  <a:rPr lang="cs-CZ" dirty="0"/>
                  <a:t>   81     3                              27      3</a:t>
                </a:r>
              </a:p>
              <a:p>
                <a:pPr marL="0" indent="0">
                  <a:buNone/>
                </a:pPr>
                <a:r>
                  <a:rPr lang="cs-CZ" dirty="0"/>
                  <a:t>       27     3                                9      3             81 = </a:t>
                </a:r>
                <a14:m>
                  <m:oMath xmlns:m="http://schemas.openxmlformats.org/officeDocument/2006/math">
                    <m:r>
                      <a:rPr lang="cs-CZ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3</m:t>
                    </m:r>
                    <m:r>
                      <a:rPr lang="cs-CZ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∙3∙3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         9     3                                3      3             27 = </a:t>
                </a:r>
                <a14:m>
                  <m:oMath xmlns:m="http://schemas.openxmlformats.org/officeDocument/2006/math">
                    <m:r>
                      <a:rPr lang="cs-CZ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3</m:t>
                    </m:r>
                    <m:r>
                      <a:rPr lang="cs-CZ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∙3∙3</m:t>
                    </m:r>
                  </m:oMath>
                </a14:m>
                <a:endParaRPr lang="cs-CZ" dirty="0">
                  <a:highlight>
                    <a:srgbClr val="FFFF00"/>
                  </a:highlight>
                </a:endParaRPr>
              </a:p>
              <a:p>
                <a:pPr marL="0" indent="0">
                  <a:buNone/>
                </a:pPr>
                <a:r>
                  <a:rPr lang="cs-CZ" dirty="0"/>
                  <a:t>         3     3                                1                     D(81; 27) = 3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3∙3=27</m:t>
                    </m:r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         1    </a:t>
                </a:r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DD4B62F8-0957-4CE8-8EBE-C5DAB89542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7" b="-14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38BE6DAD-6530-44C4-9E2E-EECE0BCE7D45}"/>
              </a:ext>
            </a:extLst>
          </p:cNvPr>
          <p:cNvCxnSpPr/>
          <p:nvPr/>
        </p:nvCxnSpPr>
        <p:spPr>
          <a:xfrm>
            <a:off x="2459115" y="3053918"/>
            <a:ext cx="0" cy="23081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92B9347-E3B1-4C65-B88A-781073E286B0}"/>
              </a:ext>
            </a:extLst>
          </p:cNvPr>
          <p:cNvCxnSpPr/>
          <p:nvPr/>
        </p:nvCxnSpPr>
        <p:spPr>
          <a:xfrm>
            <a:off x="5060272" y="3053918"/>
            <a:ext cx="0" cy="2228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71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AF1E009763DE41AE61364B61A2DFCA" ma:contentTypeVersion="8" ma:contentTypeDescription="Vytvoří nový dokument" ma:contentTypeScope="" ma:versionID="b7b0e3de86a9cf6aeedfa519bd6a632b">
  <xsd:schema xmlns:xsd="http://www.w3.org/2001/XMLSchema" xmlns:xs="http://www.w3.org/2001/XMLSchema" xmlns:p="http://schemas.microsoft.com/office/2006/metadata/properties" xmlns:ns3="40e3267e-c12b-4fd8-a984-f1c286adf245" targetNamespace="http://schemas.microsoft.com/office/2006/metadata/properties" ma:root="true" ma:fieldsID="20044824747966bdc97cc58a45f6d2c4" ns3:_="">
    <xsd:import namespace="40e3267e-c12b-4fd8-a984-f1c286adf2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3267e-c12b-4fd8-a984-f1c286adf2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F657AD-8F28-464C-8F13-55BD2B73F6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e3267e-c12b-4fd8-a984-f1c286adf2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030970-0587-40B9-9861-3E8E9FD080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7469DA-9B6C-4EB8-82CC-FF82555683AB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0e3267e-c12b-4fd8-a984-f1c286adf245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1004</TotalTime>
  <Words>370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Palatino Linotype</vt:lpstr>
      <vt:lpstr>Galerie</vt:lpstr>
      <vt:lpstr>Největší společný dělitel</vt:lpstr>
      <vt:lpstr>Společný dělitel dvou či více čísel</vt:lpstr>
      <vt:lpstr>Největší společný dělitel nesoudělných čísel</vt:lpstr>
      <vt:lpstr>Hledání největšího společného dělitele pomocí   prvočíselného rozkladu </vt:lpstr>
      <vt:lpstr>Prezentace aplikace PowerPoint</vt:lpstr>
      <vt:lpstr>Nyní vyzkoušejte samostatně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Největší společný dělitel</dc:title>
  <dc:creator>Simona Gricová</dc:creator>
  <cp:lastModifiedBy>Simona Gricová</cp:lastModifiedBy>
  <cp:revision>5</cp:revision>
  <dcterms:created xsi:type="dcterms:W3CDTF">2021-03-28T12:05:21Z</dcterms:created>
  <dcterms:modified xsi:type="dcterms:W3CDTF">2021-03-29T04:49:34Z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0x010100D7AF1E009763DE41AE61364B61A2DFCA</vt:lpwstr>
  </property>
</Properties>
</file>