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D650A-DA09-426A-A187-5A5BA9024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krychle, kvádr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4AB586-7FC8-4DA1-AC1A-4A0B78E82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3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3C60F-8504-475D-AA73-34253C82E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233" y="503635"/>
            <a:ext cx="9603275" cy="1049235"/>
          </a:xfrm>
        </p:spPr>
        <p:txBody>
          <a:bodyPr/>
          <a:lstStyle/>
          <a:p>
            <a:r>
              <a:rPr lang="cs-CZ" dirty="0"/>
              <a:t>Síť kvádru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A5AC438-0DDC-4113-883A-F8E3B6B84D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58843" y="2708583"/>
            <a:ext cx="741809" cy="2058725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8470A74-8027-4DAE-A3A9-4895C80F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652" y="2708582"/>
            <a:ext cx="1439862" cy="2058725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E8A194BC-7789-43B8-976E-7351D834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186" y="2708581"/>
            <a:ext cx="719137" cy="2058725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CCC2B4B7-DEFD-4CFA-BBC8-9F3B8A8FB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4995" y="2708581"/>
            <a:ext cx="1439862" cy="2058724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CBCFF789-008A-4FE7-8310-162855C96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652" y="2059293"/>
            <a:ext cx="1439862" cy="64928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" name="Rectangle 22">
            <a:extLst>
              <a:ext uri="{FF2B5EF4-FFF2-40B4-BE49-F238E27FC236}">
                <a16:creationId xmlns:a16="http://schemas.microsoft.com/office/drawing/2014/main" id="{568F6839-9864-4DA6-AB91-FECE77658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988" y="4767305"/>
            <a:ext cx="1439862" cy="649288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E78054E-EFFB-452E-BC34-7C56E92CAE13}"/>
              </a:ext>
            </a:extLst>
          </p:cNvPr>
          <p:cNvSpPr txBox="1"/>
          <p:nvPr/>
        </p:nvSpPr>
        <p:spPr>
          <a:xfrm>
            <a:off x="1819262" y="35532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c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24A7F5B-61D2-45A7-9245-494561539D09}"/>
              </a:ext>
            </a:extLst>
          </p:cNvPr>
          <p:cNvSpPr txBox="1"/>
          <p:nvPr/>
        </p:nvSpPr>
        <p:spPr>
          <a:xfrm>
            <a:off x="2629747" y="21992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b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77F9680-4048-4464-8DFB-0F03792E22F6}"/>
              </a:ext>
            </a:extLst>
          </p:cNvPr>
          <p:cNvSpPr txBox="1"/>
          <p:nvPr/>
        </p:nvSpPr>
        <p:spPr>
          <a:xfrm>
            <a:off x="2629747" y="490728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b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89A5743-28C8-42CC-82DE-FF37C5C742CA}"/>
              </a:ext>
            </a:extLst>
          </p:cNvPr>
          <p:cNvSpPr txBox="1"/>
          <p:nvPr/>
        </p:nvSpPr>
        <p:spPr>
          <a:xfrm>
            <a:off x="3425425" y="54374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44C4FE5-35F2-4AC6-AA9C-A9056E1C6C17}"/>
              </a:ext>
            </a:extLst>
          </p:cNvPr>
          <p:cNvSpPr txBox="1"/>
          <p:nvPr/>
        </p:nvSpPr>
        <p:spPr>
          <a:xfrm>
            <a:off x="3425425" y="1761393"/>
            <a:ext cx="692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65525C3-9360-494B-A43B-7DAF84BCF62C}"/>
              </a:ext>
            </a:extLst>
          </p:cNvPr>
          <p:cNvSpPr txBox="1"/>
          <p:nvPr/>
        </p:nvSpPr>
        <p:spPr>
          <a:xfrm>
            <a:off x="6782540" y="37379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c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03EFFBC-6B17-480F-AEA8-EF86BCDC89FC}"/>
              </a:ext>
            </a:extLst>
          </p:cNvPr>
          <p:cNvSpPr txBox="1"/>
          <p:nvPr/>
        </p:nvSpPr>
        <p:spPr>
          <a:xfrm>
            <a:off x="5749801" y="476730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9AE8E6F-2FBD-46A5-8CD8-1E24C4C02326}"/>
              </a:ext>
            </a:extLst>
          </p:cNvPr>
          <p:cNvSpPr txBox="1"/>
          <p:nvPr/>
        </p:nvSpPr>
        <p:spPr>
          <a:xfrm>
            <a:off x="6844684" y="1999075"/>
            <a:ext cx="4140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Kvádr má tři druhy stěn, které můžou mít </a:t>
            </a:r>
          </a:p>
          <a:p>
            <a:r>
              <a:rPr lang="cs-CZ" dirty="0"/>
              <a:t>různé tvary a velikosti.</a:t>
            </a:r>
          </a:p>
        </p:txBody>
      </p:sp>
    </p:spTree>
    <p:extLst>
      <p:ext uri="{BB962C8B-B14F-4D97-AF65-F5344CB8AC3E}">
        <p14:creationId xmlns:p14="http://schemas.microsoft.com/office/powerpoint/2010/main" val="196996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B33CE-C4D6-4BB1-AEF4-C98C4F73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kvádru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D3D4D693-A8BC-44AB-A2A8-0E33B72605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Je součet obsahů všech stěn kvádru: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 panose="02040503050406030204" pitchFamily="18" charset="0"/>
                      </a:rPr>
                      <m:t>                           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𝒃𝒄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𝒂𝒄</m:t>
                    </m:r>
                  </m:oMath>
                </a14:m>
                <a:r>
                  <a:rPr lang="cs-CZ" b="1" dirty="0"/>
                  <a:t> </a:t>
                </a:r>
                <a:r>
                  <a:rPr lang="cs-CZ" dirty="0"/>
                  <a:t>nebo </a:t>
                </a:r>
                <a:endParaRPr lang="cs-CZ" i="1" dirty="0">
                  <a:latin typeface="Cambria Math" panose="02040503050406030204" pitchFamily="18" charset="0"/>
                </a:endParaRPr>
              </a:p>
              <a:p>
                <a:r>
                  <a:rPr lang="cs-CZ" dirty="0">
                    <a:latin typeface="Cambria Math" panose="02040503050406030204" pitchFamily="18" charset="0"/>
                  </a:rPr>
                  <a:t>Povrch se uvádí v jednotkách čtverečních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𝒂𝒃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𝒃𝒄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𝒂𝒄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b="1" dirty="0"/>
              </a:p>
              <a:p>
                <a:r>
                  <a:rPr lang="cs-CZ" dirty="0"/>
                  <a:t>Kvádr má tři druhy stěn, které mohou mít různé tvary a velikosti.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D3D4D693-A8BC-44AB-A2A8-0E33B72605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7">
            <a:extLst>
              <a:ext uri="{FF2B5EF4-FFF2-40B4-BE49-F238E27FC236}">
                <a16:creationId xmlns:a16="http://schemas.microsoft.com/office/drawing/2014/main" id="{4EA98610-C930-48F3-BBE4-F7B9260D4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970" y="3497664"/>
            <a:ext cx="1439863" cy="6492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229C9A2-1DF7-4F8D-9E90-B5B9513F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41" y="3260676"/>
            <a:ext cx="719137" cy="1944687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CD35F9C-B41C-459B-803F-E9BBAB676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4402" y="3260675"/>
            <a:ext cx="1439863" cy="1944688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6CAACB3-7CCD-4D40-AD08-D16C00BB6AF9}"/>
              </a:ext>
            </a:extLst>
          </p:cNvPr>
          <p:cNvSpPr txBox="1"/>
          <p:nvPr/>
        </p:nvSpPr>
        <p:spPr>
          <a:xfrm>
            <a:off x="2234407" y="42330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8C63CC9-32FA-4228-BC1C-CB4584C76C98}"/>
              </a:ext>
            </a:extLst>
          </p:cNvPr>
          <p:cNvSpPr txBox="1"/>
          <p:nvPr/>
        </p:nvSpPr>
        <p:spPr>
          <a:xfrm>
            <a:off x="3355074" y="3637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b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E2647B8-6D89-4F65-B5EF-99172F777CE3}"/>
              </a:ext>
            </a:extLst>
          </p:cNvPr>
          <p:cNvSpPr txBox="1"/>
          <p:nvPr/>
        </p:nvSpPr>
        <p:spPr>
          <a:xfrm>
            <a:off x="4654450" y="5281679"/>
            <a:ext cx="31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8F202CA-5AD9-45A7-B27E-F1D345165065}"/>
              </a:ext>
            </a:extLst>
          </p:cNvPr>
          <p:cNvSpPr txBox="1"/>
          <p:nvPr/>
        </p:nvSpPr>
        <p:spPr>
          <a:xfrm>
            <a:off x="5243781" y="41469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c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AB8D3C2-C757-4142-8F83-D1E774E0B78E}"/>
              </a:ext>
            </a:extLst>
          </p:cNvPr>
          <p:cNvSpPr txBox="1"/>
          <p:nvPr/>
        </p:nvSpPr>
        <p:spPr>
          <a:xfrm>
            <a:off x="7218234" y="53717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FEAF991-A298-49EF-83E7-3919615F572E}"/>
              </a:ext>
            </a:extLst>
          </p:cNvPr>
          <p:cNvSpPr txBox="1"/>
          <p:nvPr/>
        </p:nvSpPr>
        <p:spPr>
          <a:xfrm>
            <a:off x="8183574" y="39875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89EFF26-7B66-462C-97AE-12C8720D24B5}"/>
                  </a:ext>
                </a:extLst>
              </p:cNvPr>
              <p:cNvSpPr txBox="1"/>
              <p:nvPr/>
            </p:nvSpPr>
            <p:spPr>
              <a:xfrm>
                <a:off x="1908698" y="4836031"/>
                <a:ext cx="11320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89EFF26-7B66-462C-97AE-12C8720D2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98" y="4836031"/>
                <a:ext cx="11320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826526BA-9A2E-4151-9268-E6BAC65A6025}"/>
                  </a:ext>
                </a:extLst>
              </p:cNvPr>
              <p:cNvSpPr txBox="1"/>
              <p:nvPr/>
            </p:nvSpPr>
            <p:spPr>
              <a:xfrm>
                <a:off x="5067535" y="5311062"/>
                <a:ext cx="11063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826526BA-9A2E-4151-9268-E6BAC65A6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535" y="5311062"/>
                <a:ext cx="110639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CBC879D8-65A1-4E69-9876-B7B7C007D359}"/>
                  </a:ext>
                </a:extLst>
              </p:cNvPr>
              <p:cNvSpPr txBox="1"/>
              <p:nvPr/>
            </p:nvSpPr>
            <p:spPr>
              <a:xfrm>
                <a:off x="8368684" y="5018046"/>
                <a:ext cx="1285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CBC879D8-65A1-4E69-9876-B7B7C007D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8684" y="5018046"/>
                <a:ext cx="12855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0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08903-4DAC-41DD-B71F-37A0E548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Vypočítejte povrch kvádru, je-li dáno: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FC68493-02E6-443D-81BB-F876A86DA9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𝒄𝒎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𝒄𝒎</m:t>
                    </m:r>
                  </m:oMath>
                </a14:m>
                <a:endParaRPr lang="cs-CZ" b="1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𝒂𝒃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𝒃𝒄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𝒂𝒄</m:t>
                        </m:r>
                      </m:e>
                    </m:d>
                  </m:oMath>
                </a14:m>
                <a:endParaRPr lang="cs-CZ" b="1" dirty="0">
                  <a:ea typeface="Cambria Math" panose="02040503050406030204" pitchFamily="18" charset="0"/>
                </a:endParaRPr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b="1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𝟐𝟖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b="1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𝟖𝟑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b="1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𝟏𝟔𝟔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0FC68493-02E6-443D-81BB-F876A86DA9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11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1F23A-14FF-4FBE-B6BB-2D8BE230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krychle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32B496-7F19-4310-A8B7-683BF00ED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415" y="1971091"/>
            <a:ext cx="9663210" cy="3472723"/>
          </a:xfrm>
        </p:spPr>
        <p:txBody>
          <a:bodyPr/>
          <a:lstStyle/>
          <a:p>
            <a:r>
              <a:rPr lang="cs-CZ" dirty="0"/>
              <a:t>Dřevěné kostky, dlažební kostka, hrací kostka, kostka cukru, kostka ledu, krabička od krému, některé budovy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Fototapeta Single kostka ledu • Pixers® • Žijeme pro změnu">
            <a:extLst>
              <a:ext uri="{FF2B5EF4-FFF2-40B4-BE49-F238E27FC236}">
                <a16:creationId xmlns:a16="http://schemas.microsoft.com/office/drawing/2014/main" id="{9A81F684-262C-4F15-BBD7-1F85A50D7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00" y="3231472"/>
            <a:ext cx="2147271" cy="215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riatic Molitanová hrací kostka Adriatic">
            <a:extLst>
              <a:ext uri="{FF2B5EF4-FFF2-40B4-BE49-F238E27FC236}">
                <a16:creationId xmlns:a16="http://schemas.microsoft.com/office/drawing/2014/main" id="{17D2772C-8831-4DB9-99A9-43C49023D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3" y="2681350"/>
            <a:ext cx="1471751" cy="1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Šungitová krychle 4x4 cm">
            <a:extLst>
              <a:ext uri="{FF2B5EF4-FFF2-40B4-BE49-F238E27FC236}">
                <a16:creationId xmlns:a16="http://schemas.microsoft.com/office/drawing/2014/main" id="{AB2728A9-4BAD-4AC7-A1AE-458AF57C8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46" y="3429000"/>
            <a:ext cx="1949738" cy="19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B0311-EAB0-4262-BC32-6C7668AC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Sborovna.cz - portál pro učitele">
            <a:extLst>
              <a:ext uri="{FF2B5EF4-FFF2-40B4-BE49-F238E27FC236}">
                <a16:creationId xmlns:a16="http://schemas.microsoft.com/office/drawing/2014/main" id="{00139302-8971-4D12-901C-EBCC6512D5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40" y="804519"/>
            <a:ext cx="7484152" cy="442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9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46D4C-03E6-401D-96F2-446828B9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Objem krychle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A73E18E-9409-4B7B-9881-6517F5FD80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výpočet objemu krychle platí vztah:  </a:t>
                </a:r>
                <a14:m>
                  <m:oMath xmlns:m="http://schemas.openxmlformats.org/officeDocument/2006/math"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2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endParaRPr lang="cs-CZ" sz="3200" b="1" dirty="0"/>
              </a:p>
              <a:p>
                <a:r>
                  <a:rPr lang="cs-CZ" dirty="0"/>
                  <a:t>Objem krychle se uvádí v jednotkách krychlových.</a:t>
                </a:r>
              </a:p>
              <a:p>
                <a:r>
                  <a:rPr lang="cs-CZ" dirty="0"/>
                  <a:t>Máme-li vypočítat objem krychle s hranou délky a = 5 cm, pak postupujeme takto: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=5∙5∙5</m:t>
                    </m:r>
                  </m:oMath>
                </a14:m>
                <a:endParaRPr lang="cs-CZ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=125 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A73E18E-9409-4B7B-9881-6517F5FD80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7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20B14-661F-4405-802C-275CF396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99361"/>
          </a:xfrm>
        </p:spPr>
        <p:txBody>
          <a:bodyPr/>
          <a:lstStyle/>
          <a:p>
            <a:r>
              <a:rPr lang="cs-CZ" dirty="0"/>
              <a:t>Povrch krychle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4DC70-5C3C-4154-A2EC-D6260A5AD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5312"/>
            <a:ext cx="9603275" cy="3450613"/>
          </a:xfrm>
        </p:spPr>
        <p:txBody>
          <a:bodyPr/>
          <a:lstStyle/>
          <a:p>
            <a:r>
              <a:rPr lang="cs-CZ" sz="2800" dirty="0"/>
              <a:t>Je součet obsahů všech stěn krychle. (</a:t>
            </a:r>
            <a:r>
              <a:rPr lang="cs-CZ" sz="1600" dirty="0"/>
              <a:t>uvádí se v jednotkách čtverečních)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B5DADE9-0C77-4658-8853-C0835C60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061" y="2859257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id="{4496D241-3C76-472C-BC58-DEB4F7D80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502" y="3177381"/>
            <a:ext cx="1640057" cy="503238"/>
          </a:xfrm>
          <a:prstGeom prst="rightArrow">
            <a:avLst>
              <a:gd name="adj1" fmla="val 50000"/>
              <a:gd name="adj2" fmla="val 39274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13B7C8E2-5917-4AD7-80C8-0D136B8EA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976" y="2678948"/>
            <a:ext cx="199228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Obsah čtverce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41F1D1F7-177C-4F54-B9BB-7CC62B94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877" y="3272800"/>
            <a:ext cx="1439863" cy="544513"/>
          </a:xfrm>
          <a:prstGeom prst="rect">
            <a:avLst/>
          </a:prstGeom>
          <a:solidFill>
            <a:srgbClr val="FFCC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 = </a:t>
            </a:r>
            <a:r>
              <a:rPr lang="cs-CZ" altLang="cs-CZ" sz="2800" b="1" dirty="0" err="1">
                <a:solidFill>
                  <a:srgbClr val="FF0000"/>
                </a:solidFill>
              </a:rPr>
              <a:t>a.a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AutoShape 19">
            <a:extLst>
              <a:ext uri="{FF2B5EF4-FFF2-40B4-BE49-F238E27FC236}">
                <a16:creationId xmlns:a16="http://schemas.microsoft.com/office/drawing/2014/main" id="{646BE03D-C29F-40E0-B2DD-7951C9FC3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309" y="3293437"/>
            <a:ext cx="790575" cy="503237"/>
          </a:xfrm>
          <a:prstGeom prst="rightArrow">
            <a:avLst>
              <a:gd name="adj1" fmla="val 50000"/>
              <a:gd name="adj2" fmla="val 39274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15D607C5-FB38-4533-B9C6-2814A69B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2158" y="3192162"/>
            <a:ext cx="2879725" cy="777875"/>
          </a:xfrm>
          <a:prstGeom prst="rect">
            <a:avLst/>
          </a:prstGeom>
          <a:solidFill>
            <a:srgbClr val="99CC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/>
              <a:t>S= 6 . a . a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580D2E49-F56C-4503-9A52-5C3D68D00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322" y="2561454"/>
            <a:ext cx="2089150" cy="4349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Povrch krychle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4130A569-DC8E-4F06-8180-E1C696DD4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551" y="2480510"/>
            <a:ext cx="199228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Stěna krychle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4BC28E4-79A8-4418-B514-AA9DD6C4C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236" y="4298704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čtverec</a:t>
            </a:r>
          </a:p>
        </p:txBody>
      </p:sp>
    </p:spTree>
    <p:extLst>
      <p:ext uri="{BB962C8B-B14F-4D97-AF65-F5344CB8AC3E}">
        <p14:creationId xmlns:p14="http://schemas.microsoft.com/office/powerpoint/2010/main" val="162376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DACEC-6F63-470D-ABB0-55789FAD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 krychle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32FF16-FB03-4B40-BB53-AC736AE51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71343"/>
            <a:ext cx="9603275" cy="345061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7548136-F12D-445D-89A0-D4F3C6DD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677" y="33114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13CD541-FD43-4DD6-A5B9-86C8F2F7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378" y="33114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CC33481-44FB-44FB-A0F8-A171F6652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006" y="33114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BDE774-2BB7-42EC-A186-7A830F4C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216" y="33114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D6199E1-9961-40B6-A806-5F68681B4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378" y="19398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D11BB05E-9C49-480A-8A16-96CCF5E7B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406" y="4683011"/>
            <a:ext cx="1371600" cy="1371600"/>
          </a:xfrm>
          <a:prstGeom prst="rect">
            <a:avLst/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B11D4C5-E0B1-4619-9502-62E03BAA0C17}"/>
              </a:ext>
            </a:extLst>
          </p:cNvPr>
          <p:cNvSpPr txBox="1"/>
          <p:nvPr/>
        </p:nvSpPr>
        <p:spPr>
          <a:xfrm>
            <a:off x="7725228" y="2133923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6 stěn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1A07180-E55B-4693-A25D-F862BC758651}"/>
              </a:ext>
            </a:extLst>
          </p:cNvPr>
          <p:cNvSpPr txBox="1"/>
          <p:nvPr/>
        </p:nvSpPr>
        <p:spPr>
          <a:xfrm>
            <a:off x="7725228" y="2657143"/>
            <a:ext cx="427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Každá stěna má tvar čtverce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3A0A5FF-A634-40B3-944E-B3902C8849BF}"/>
              </a:ext>
            </a:extLst>
          </p:cNvPr>
          <p:cNvSpPr txBox="1"/>
          <p:nvPr/>
        </p:nvSpPr>
        <p:spPr>
          <a:xfrm>
            <a:off x="2561295" y="4658797"/>
            <a:ext cx="479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1ACABA8-372D-4AFD-B01B-8617F50D32C3}"/>
              </a:ext>
            </a:extLst>
          </p:cNvPr>
          <p:cNvSpPr txBox="1"/>
          <p:nvPr/>
        </p:nvSpPr>
        <p:spPr>
          <a:xfrm>
            <a:off x="1633291" y="3784147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3F870C3-CA6F-4437-9EF8-634F6C4E87D6}"/>
              </a:ext>
            </a:extLst>
          </p:cNvPr>
          <p:cNvSpPr txBox="1"/>
          <p:nvPr/>
        </p:nvSpPr>
        <p:spPr>
          <a:xfrm>
            <a:off x="2638015" y="272663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311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860CD-A730-47CD-9F00-BAB95A47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kvádr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B49839-DCBC-497D-A2CC-0DCDFE009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555" y="2223045"/>
            <a:ext cx="11395602" cy="3237878"/>
          </a:xfrm>
        </p:spPr>
        <p:txBody>
          <a:bodyPr/>
          <a:lstStyle/>
          <a:p>
            <a:r>
              <a:rPr lang="cs-CZ" dirty="0"/>
              <a:t>Krabička od čaje, krabička od sirek, krabička od mýdla, kniha, žíněnka …….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Mistr Papír: Čaj Pickwick broskev s jahodami">
            <a:extLst>
              <a:ext uri="{FF2B5EF4-FFF2-40B4-BE49-F238E27FC236}">
                <a16:creationId xmlns:a16="http://schemas.microsoft.com/office/drawing/2014/main" id="{39AB7A07-ADFF-4C19-917A-0329F3DE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51" y="2940728"/>
            <a:ext cx="2044823" cy="139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žíněnka lehčená 200 x 125 cm protiskluzná – e-sportshop.cz">
            <a:extLst>
              <a:ext uri="{FF2B5EF4-FFF2-40B4-BE49-F238E27FC236}">
                <a16:creationId xmlns:a16="http://schemas.microsoft.com/office/drawing/2014/main" id="{1546B3F6-CF4B-41E8-BA36-1C5791DC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98" y="3992880"/>
            <a:ext cx="2271204" cy="104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ryt na krabičku papírových kapesníků Krabička sirek | Besthome">
            <a:extLst>
              <a:ext uri="{FF2B5EF4-FFF2-40B4-BE49-F238E27FC236}">
                <a16:creationId xmlns:a16="http://schemas.microsoft.com/office/drawing/2014/main" id="{C80D402B-D547-458B-99D2-3F961DC47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72" y="2778767"/>
            <a:ext cx="2044823" cy="204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2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09611-F743-4FA1-9550-BB328AA17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kvádR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067722-BCF1-4872-87BF-B82E790B0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620" y="1853754"/>
            <a:ext cx="9603275" cy="3450613"/>
          </a:xfrm>
        </p:spPr>
        <p:txBody>
          <a:bodyPr/>
          <a:lstStyle/>
          <a:p>
            <a:r>
              <a:rPr lang="cs-CZ" dirty="0"/>
              <a:t>Kvádr je prostorové těleso, jehož podstavou je čtverec nebo obdélník a boční stěny jsou kolmé na podstavu.</a:t>
            </a:r>
          </a:p>
          <a:p>
            <a:r>
              <a:rPr lang="cs-CZ" dirty="0"/>
              <a:t>Dvě protější stěny jsou stejné.</a:t>
            </a:r>
          </a:p>
          <a:p>
            <a:r>
              <a:rPr lang="cs-CZ" dirty="0"/>
              <a:t>Kvádr má osm vrcholů, dvanáct hran, šest stěn, dvanáct stěnových úhlopříček, čtyři tělesové úhlopříčky.</a:t>
            </a:r>
          </a:p>
          <a:p>
            <a:endParaRPr lang="cs-CZ" dirty="0"/>
          </a:p>
        </p:txBody>
      </p:sp>
      <p:pic>
        <p:nvPicPr>
          <p:cNvPr id="6146" name="Picture 2" descr="ZŠ Školní 226 Kaplice">
            <a:extLst>
              <a:ext uri="{FF2B5EF4-FFF2-40B4-BE49-F238E27FC236}">
                <a16:creationId xmlns:a16="http://schemas.microsoft.com/office/drawing/2014/main" id="{DD77D825-33F5-43A6-9873-DB5B86936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287" y="377046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F3068-2E00-43EE-AC2A-C31D6668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Objem kvádru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C6FCCE3A-2532-43DB-A3E7-D3C0D1A904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Pro výpočet objemu kvádru platí vztah: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endParaRPr lang="cs-CZ" b="1" dirty="0"/>
              </a:p>
              <a:p>
                <a:r>
                  <a:rPr lang="cs-CZ" dirty="0"/>
                  <a:t>Objem kvádru se udává v jednotkách krychlových</a:t>
                </a:r>
              </a:p>
              <a:p>
                <a:r>
                  <a:rPr lang="cs-CZ" dirty="0"/>
                  <a:t>Máme-li vypočítat objem kvádru s délkami hran a = 6 cm, b = 4 cm, c = 3 cm, postupujeme takto: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=6∙4∙3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=72 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C6FCCE3A-2532-43DB-A3E7-D3C0D1A904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79792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AF1E009763DE41AE61364B61A2DFCA" ma:contentTypeVersion="8" ma:contentTypeDescription="Vytvoří nový dokument" ma:contentTypeScope="" ma:versionID="b7b0e3de86a9cf6aeedfa519bd6a632b">
  <xsd:schema xmlns:xsd="http://www.w3.org/2001/XMLSchema" xmlns:xs="http://www.w3.org/2001/XMLSchema" xmlns:p="http://schemas.microsoft.com/office/2006/metadata/properties" xmlns:ns3="40e3267e-c12b-4fd8-a984-f1c286adf245" targetNamespace="http://schemas.microsoft.com/office/2006/metadata/properties" ma:root="true" ma:fieldsID="20044824747966bdc97cc58a45f6d2c4" ns3:_="">
    <xsd:import namespace="40e3267e-c12b-4fd8-a984-f1c286adf2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267e-c12b-4fd8-a984-f1c286adf2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C53BF1-55DA-4C27-A127-D51E3738B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267e-c12b-4fd8-a984-f1c286adf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A66EBA-042D-4A60-B387-CD5215A696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DD0762-0282-4E72-A762-E92C11280224}">
  <ds:schemaRefs>
    <ds:schemaRef ds:uri="http://schemas.microsoft.com/office/2006/documentManagement/types"/>
    <ds:schemaRef ds:uri="http://schemas.openxmlformats.org/package/2006/metadata/core-properties"/>
    <ds:schemaRef ds:uri="40e3267e-c12b-4fd8-a984-f1c286adf245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402</TotalTime>
  <Words>416</Words>
  <Application>Microsoft Office PowerPoint</Application>
  <PresentationFormat>Širokoúhlá obrazovka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Galerie</vt:lpstr>
      <vt:lpstr>krychle, kvádr</vt:lpstr>
      <vt:lpstr>krychle</vt:lpstr>
      <vt:lpstr>Prezentace aplikace PowerPoint</vt:lpstr>
      <vt:lpstr>Objem krychle</vt:lpstr>
      <vt:lpstr>Povrch krychle</vt:lpstr>
      <vt:lpstr>Síť krychle</vt:lpstr>
      <vt:lpstr>kvádr</vt:lpstr>
      <vt:lpstr> kvádR</vt:lpstr>
      <vt:lpstr>Objem kvádru</vt:lpstr>
      <vt:lpstr>Síť kvádru</vt:lpstr>
      <vt:lpstr>Povrch kvádru</vt:lpstr>
      <vt:lpstr>Vypočítejte povrch kvádru, je-li dáno: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krychle, kvádr</dc:title>
  <dc:creator>Simona Gricová</dc:creator>
  <cp:lastModifiedBy>Simona Gricová</cp:lastModifiedBy>
  <cp:revision>9</cp:revision>
  <dcterms:created xsi:type="dcterms:W3CDTF">2021-04-13T15:01:03Z</dcterms:created>
  <dcterms:modified xsi:type="dcterms:W3CDTF">2021-04-14T09:50:08Z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0x010100D7AF1E009763DE41AE61364B61A2DFCA</vt:lpwstr>
  </property>
</Properties>
</file>