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F93A34D8-1B44-436A-901E-0C88577770D3}">
          <p14:sldIdLst>
            <p14:sldId id="256"/>
            <p14:sldId id="257"/>
          </p14:sldIdLst>
        </p14:section>
        <p14:section name="Oddíl bez názvu" id="{7062F51A-EEB5-4EF5-AA2F-020E142FF5CD}">
          <p14:sldIdLst/>
        </p14:section>
        <p14:section name="Oddíl bez názvu" id="{4CB3BA84-0E76-4198-9EC4-7F2E0588A9C6}">
          <p14:sldIdLst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9/25/2022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449964-18F6-4BC0-AB11-CF09D15CC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PROCENTA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F07C93-B6ED-41F7-92B5-9E8B83CF88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E2070C-6B42-4C74-8134-288655423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Kde všude se setkáváme s procenty?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DAB6F7-F372-4FE7-A660-9070749B149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7FB64222-2239-4294-81CC-C7AE39EDD292}"/>
              </a:ext>
            </a:extLst>
          </p:cNvPr>
          <p:cNvSpPr/>
          <p:nvPr/>
        </p:nvSpPr>
        <p:spPr>
          <a:xfrm>
            <a:off x="3558771" y="2519039"/>
            <a:ext cx="3986074" cy="18199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74E8954-A6D7-4908-A9CD-2A4B21964CF5}"/>
              </a:ext>
            </a:extLst>
          </p:cNvPr>
          <p:cNvSpPr txBox="1"/>
          <p:nvPr/>
        </p:nvSpPr>
        <p:spPr>
          <a:xfrm>
            <a:off x="4713519" y="3167390"/>
            <a:ext cx="22149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/>
              <a:t>PROCENTA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9286308-B1FC-416E-9E21-40421D36F3FF}"/>
              </a:ext>
            </a:extLst>
          </p:cNvPr>
          <p:cNvCxnSpPr/>
          <p:nvPr/>
        </p:nvCxnSpPr>
        <p:spPr>
          <a:xfrm>
            <a:off x="6835806" y="4199138"/>
            <a:ext cx="709039" cy="470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5820665B-25EB-4C2A-9F76-1A203C2ED8BF}"/>
              </a:ext>
            </a:extLst>
          </p:cNvPr>
          <p:cNvCxnSpPr/>
          <p:nvPr/>
        </p:nvCxnSpPr>
        <p:spPr>
          <a:xfrm flipH="1">
            <a:off x="3558771" y="4199138"/>
            <a:ext cx="587101" cy="4705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62C34DB-5671-4CEE-BD69-6BF8C4E6EFFE}"/>
              </a:ext>
            </a:extLst>
          </p:cNvPr>
          <p:cNvSpPr txBox="1"/>
          <p:nvPr/>
        </p:nvSpPr>
        <p:spPr>
          <a:xfrm>
            <a:off x="1393794" y="4338961"/>
            <a:ext cx="2286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Přehledy statistik v </a:t>
            </a:r>
            <a:r>
              <a:rPr lang="cs-CZ" dirty="0" err="1"/>
              <a:t>Tv</a:t>
            </a:r>
            <a:r>
              <a:rPr lang="cs-CZ" dirty="0"/>
              <a:t>, v rozhlasu apod..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7E5ABD-B1CE-4C20-BE96-3DD3D7D6EA75}"/>
              </a:ext>
            </a:extLst>
          </p:cNvPr>
          <p:cNvSpPr txBox="1"/>
          <p:nvPr/>
        </p:nvSpPr>
        <p:spPr>
          <a:xfrm>
            <a:off x="7638059" y="4477460"/>
            <a:ext cx="2339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Úroky v bankách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EADAD293-5D6E-4C70-B743-B14BAEADB9E2}"/>
              </a:ext>
            </a:extLst>
          </p:cNvPr>
          <p:cNvSpPr txBox="1"/>
          <p:nvPr/>
        </p:nvSpPr>
        <p:spPr>
          <a:xfrm>
            <a:off x="8255970" y="2615450"/>
            <a:ext cx="128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Slevy zboží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7B4FC628-5A37-4FF4-8F16-373139268119}"/>
              </a:ext>
            </a:extLst>
          </p:cNvPr>
          <p:cNvCxnSpPr/>
          <p:nvPr/>
        </p:nvCxnSpPr>
        <p:spPr>
          <a:xfrm flipV="1">
            <a:off x="7544845" y="2840854"/>
            <a:ext cx="711388" cy="2396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26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506259-4B3E-42C7-A751-B4CC38C0E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Spoj příslušnou značku s pojmem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CEEB8B-13A9-4CF3-8AEB-B160A129DC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Ovál 3">
                <a:extLst>
                  <a:ext uri="{FF2B5EF4-FFF2-40B4-BE49-F238E27FC236}">
                    <a16:creationId xmlns:a16="http://schemas.microsoft.com/office/drawing/2014/main" id="{F81AEE87-B2C0-4358-861E-E23DDA8578AF}"/>
                  </a:ext>
                </a:extLst>
              </p:cNvPr>
              <p:cNvSpPr/>
              <p:nvPr/>
            </p:nvSpPr>
            <p:spPr>
              <a:xfrm>
                <a:off x="1020932" y="2237174"/>
                <a:ext cx="949910" cy="63731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cs-CZ" sz="3600" dirty="0"/>
              </a:p>
            </p:txBody>
          </p:sp>
        </mc:Choice>
        <mc:Fallback>
          <p:sp>
            <p:nvSpPr>
              <p:cNvPr id="4" name="Ovál 3">
                <a:extLst>
                  <a:ext uri="{FF2B5EF4-FFF2-40B4-BE49-F238E27FC236}">
                    <a16:creationId xmlns:a16="http://schemas.microsoft.com/office/drawing/2014/main" id="{F81AEE87-B2C0-4358-861E-E23DDA8578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2" y="2237174"/>
                <a:ext cx="949910" cy="637318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ál 4">
            <a:extLst>
              <a:ext uri="{FF2B5EF4-FFF2-40B4-BE49-F238E27FC236}">
                <a16:creationId xmlns:a16="http://schemas.microsoft.com/office/drawing/2014/main" id="{84B79B48-9AE0-49B0-B248-CA804353FAC5}"/>
              </a:ext>
            </a:extLst>
          </p:cNvPr>
          <p:cNvSpPr/>
          <p:nvPr/>
        </p:nvSpPr>
        <p:spPr>
          <a:xfrm>
            <a:off x="1020931" y="3050528"/>
            <a:ext cx="949910" cy="637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B9BC7304-F56A-42CB-BCF6-9BA86154DBFD}"/>
                  </a:ext>
                </a:extLst>
              </p:cNvPr>
              <p:cNvSpPr/>
              <p:nvPr/>
            </p:nvSpPr>
            <p:spPr>
              <a:xfrm>
                <a:off x="1020931" y="3963072"/>
                <a:ext cx="949911" cy="6391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B9BC7304-F56A-42CB-BCF6-9BA86154DB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1" y="3963072"/>
                <a:ext cx="949911" cy="639192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57DFF4-F0CA-481B-A085-F86997F75108}"/>
                  </a:ext>
                </a:extLst>
              </p:cNvPr>
              <p:cNvSpPr/>
              <p:nvPr/>
            </p:nvSpPr>
            <p:spPr>
              <a:xfrm>
                <a:off x="1020931" y="4774168"/>
                <a:ext cx="1012055" cy="60041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>
          <p:sp>
            <p:nvSpPr>
              <p:cNvPr id="7" name="Ovál 6">
                <a:extLst>
                  <a:ext uri="{FF2B5EF4-FFF2-40B4-BE49-F238E27FC236}">
                    <a16:creationId xmlns:a16="http://schemas.microsoft.com/office/drawing/2014/main" id="{3957DFF4-F0CA-481B-A085-F86997F75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931" y="4774168"/>
                <a:ext cx="1012055" cy="600417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>
            <a:extLst>
              <a:ext uri="{FF2B5EF4-FFF2-40B4-BE49-F238E27FC236}">
                <a16:creationId xmlns:a16="http://schemas.microsoft.com/office/drawing/2014/main" id="{6639D82C-3FA5-434A-9E22-CE9515CA1913}"/>
              </a:ext>
            </a:extLst>
          </p:cNvPr>
          <p:cNvSpPr/>
          <p:nvPr/>
        </p:nvSpPr>
        <p:spPr>
          <a:xfrm>
            <a:off x="5122416" y="2192785"/>
            <a:ext cx="1722267" cy="63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menší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16879E3-8D37-4CF2-ADA2-12473E47B4C1}"/>
              </a:ext>
            </a:extLst>
          </p:cNvPr>
          <p:cNvSpPr/>
          <p:nvPr/>
        </p:nvSpPr>
        <p:spPr>
          <a:xfrm>
            <a:off x="5122415" y="3050528"/>
            <a:ext cx="1722267" cy="637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stupeň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2E86595-5C5D-4EBA-B0E3-A1C00B414FD4}"/>
              </a:ext>
            </a:extLst>
          </p:cNvPr>
          <p:cNvSpPr/>
          <p:nvPr/>
        </p:nvSpPr>
        <p:spPr>
          <a:xfrm>
            <a:off x="5122415" y="3896829"/>
            <a:ext cx="1722267" cy="628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dolar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D09C8178-7714-4FCD-AD13-AF19AE0A480D}"/>
              </a:ext>
            </a:extLst>
          </p:cNvPr>
          <p:cNvSpPr/>
          <p:nvPr/>
        </p:nvSpPr>
        <p:spPr>
          <a:xfrm>
            <a:off x="5122415" y="4774168"/>
            <a:ext cx="1722267" cy="6004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procento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607EB130-C5F3-417D-A91E-5FF65B37A9A3}"/>
              </a:ext>
            </a:extLst>
          </p:cNvPr>
          <p:cNvCxnSpPr/>
          <p:nvPr/>
        </p:nvCxnSpPr>
        <p:spPr>
          <a:xfrm flipV="1">
            <a:off x="2104008" y="2555833"/>
            <a:ext cx="2885242" cy="1726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EACD916E-C7AD-4808-A14D-A42A7912A598}"/>
              </a:ext>
            </a:extLst>
          </p:cNvPr>
          <p:cNvCxnSpPr>
            <a:endCxn id="9" idx="1"/>
          </p:cNvCxnSpPr>
          <p:nvPr/>
        </p:nvCxnSpPr>
        <p:spPr>
          <a:xfrm>
            <a:off x="2104008" y="2555833"/>
            <a:ext cx="3018407" cy="8133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>
            <a:extLst>
              <a:ext uri="{FF2B5EF4-FFF2-40B4-BE49-F238E27FC236}">
                <a16:creationId xmlns:a16="http://schemas.microsoft.com/office/drawing/2014/main" id="{E33A19D7-87DE-492F-A51C-096A41F6D758}"/>
              </a:ext>
            </a:extLst>
          </p:cNvPr>
          <p:cNvCxnSpPr/>
          <p:nvPr/>
        </p:nvCxnSpPr>
        <p:spPr>
          <a:xfrm>
            <a:off x="2104007" y="3365631"/>
            <a:ext cx="2947387" cy="1706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3EBDD762-E9E5-48AE-B0A0-EB26206B455E}"/>
              </a:ext>
            </a:extLst>
          </p:cNvPr>
          <p:cNvCxnSpPr/>
          <p:nvPr/>
        </p:nvCxnSpPr>
        <p:spPr>
          <a:xfrm flipV="1">
            <a:off x="2305972" y="3975242"/>
            <a:ext cx="2754298" cy="10919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40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13401-433E-4726-B074-9DF0FF278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Znak procento %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B95C635-225E-4F32-BEF8-FD7312AD16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174429"/>
          </a:xfrm>
        </p:spPr>
        <p:txBody>
          <a:bodyPr>
            <a:normAutofit/>
          </a:bodyPr>
          <a:lstStyle/>
          <a:p>
            <a:r>
              <a:rPr lang="cs-CZ" dirty="0"/>
              <a:t>PROCENTA SE VŽDY VZTAHUJÍ K NĚJAKÉMU CELKU, KTERÉMU ŘÍKÁME </a:t>
            </a:r>
            <a:r>
              <a:rPr lang="cs-CZ" dirty="0">
                <a:solidFill>
                  <a:srgbClr val="92D050"/>
                </a:solidFill>
              </a:rPr>
              <a:t>ZÁKLAD.</a:t>
            </a:r>
          </a:p>
          <a:p>
            <a:r>
              <a:rPr lang="cs-CZ" dirty="0"/>
              <a:t>CELEK – MŮŽE BÝT NAPŘ. CELÝ POVRCH ZEMĚ, Z NĚJ 30% TVOŘÍ PEVNINA.</a:t>
            </a:r>
          </a:p>
          <a:p>
            <a:r>
              <a:rPr lang="cs-CZ" dirty="0"/>
              <a:t>Celek – může být počet žáků ve třídě, z nichž 20% mělo na vysvědčení jedničku z matematiky.</a:t>
            </a:r>
          </a:p>
          <a:p>
            <a:r>
              <a:rPr lang="cs-CZ" dirty="0"/>
              <a:t>CELEK – MŮŽE BÝT PŮVODNÍ CENA ZBOŽÍ, KTERÉ BYLO ZLEVNĚNO NA POLOVINU</a:t>
            </a:r>
          </a:p>
        </p:txBody>
      </p:sp>
    </p:spTree>
    <p:extLst>
      <p:ext uri="{BB962C8B-B14F-4D97-AF65-F5344CB8AC3E}">
        <p14:creationId xmlns:p14="http://schemas.microsoft.com/office/powerpoint/2010/main" val="124761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000AF5-E7E7-44E1-9F3C-20A33AD2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2809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Celek (základ), vyjádření 1%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6A806B3-18BD-4AD7-B11A-0D634ECEE3F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1544715"/>
                <a:ext cx="10394707" cy="3622089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cs-CZ" dirty="0"/>
                  <a:t>Základ (CELEK) vždy představuje </a:t>
                </a:r>
                <a:r>
                  <a:rPr lang="cs-CZ" dirty="0">
                    <a:solidFill>
                      <a:schemeClr val="accent1">
                        <a:lumMod val="75000"/>
                      </a:schemeClr>
                    </a:solidFill>
                  </a:rPr>
                  <a:t>100%.</a:t>
                </a:r>
              </a:p>
              <a:p>
                <a:r>
                  <a:rPr lang="cs-CZ" dirty="0"/>
                  <a:t>Část celku můžeme vyjádřit:</a:t>
                </a:r>
              </a:p>
              <a:p>
                <a:pPr marL="0" indent="0">
                  <a:buNone/>
                </a:pPr>
                <a:r>
                  <a:rPr lang="cs-CZ" dirty="0"/>
                  <a:t>     a) zlomkem</a:t>
                </a:r>
              </a:p>
              <a:p>
                <a:pPr marL="0" indent="0">
                  <a:buNone/>
                </a:pPr>
                <a:r>
                  <a:rPr lang="cs-CZ" dirty="0"/>
                  <a:t>     b) desetinným číslem</a:t>
                </a:r>
              </a:p>
              <a:p>
                <a:pPr marL="0" indent="0">
                  <a:buNone/>
                </a:pPr>
                <a:r>
                  <a:rPr lang="cs-CZ" dirty="0"/>
                  <a:t>     c) procenty</a:t>
                </a:r>
              </a:p>
              <a:p>
                <a:r>
                  <a:rPr lang="cs-CZ" dirty="0"/>
                  <a:t>1% …….. 1/100 základu</a:t>
                </a:r>
              </a:p>
              <a:p>
                <a:pPr marL="0" indent="0" algn="ctr">
                  <a:buNone/>
                </a:pPr>
                <a:r>
                  <a:rPr lang="cs-CZ" dirty="0"/>
                  <a:t>     </a:t>
                </a:r>
                <a:r>
                  <a:rPr lang="cs-CZ" sz="2400" dirty="0">
                    <a:solidFill>
                      <a:schemeClr val="accent1">
                        <a:lumMod val="75000"/>
                      </a:schemeClr>
                    </a:solidFill>
                  </a:rPr>
                  <a:t>1%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cs-CZ" sz="2400" dirty="0">
                    <a:solidFill>
                      <a:schemeClr val="accent1">
                        <a:lumMod val="75000"/>
                      </a:schemeClr>
                    </a:solidFill>
                  </a:rPr>
                  <a:t>= 0,01</a:t>
                </a:r>
              </a:p>
              <a:p>
                <a:pPr marL="0" indent="0">
                  <a:buNone/>
                </a:pPr>
                <a:r>
                  <a:rPr lang="cs-CZ" sz="2400" dirty="0">
                    <a:solidFill>
                      <a:schemeClr val="tx1"/>
                    </a:solidFill>
                  </a:rPr>
                  <a:t>20% </a:t>
                </a:r>
                <a:r>
                  <a:rPr lang="cs-CZ" sz="2400" b="1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cs-CZ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400" dirty="0"/>
                  <a:t> = 0,2         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%=</m:t>
                    </m:r>
                    <m:f>
                      <m:fPr>
                        <m:ctrlPr>
                          <a:rPr lang="cs-CZ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cs-CZ" sz="2400" b="1" i="1" smtClean="0"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cs-CZ" sz="2400" dirty="0"/>
                  <a:t> = 0,45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C6A806B3-18BD-4AD7-B11A-0D634ECEE3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1544715"/>
                <a:ext cx="10394707" cy="3622089"/>
              </a:xfrm>
              <a:blipFill>
                <a:blip r:embed="rId2"/>
                <a:stretch>
                  <a:fillRect l="-1056" t="-13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28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54E7EE-CDDC-432B-AD1F-0DC65BD9A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Zlomky a procenta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5DE09E3-51F7-4789-858C-451D65BDA63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800" y="1491450"/>
                <a:ext cx="10394707" cy="3883136"/>
              </a:xfrm>
            </p:spPr>
            <p:txBody>
              <a:bodyPr/>
              <a:lstStyle/>
              <a:p>
                <a:r>
                  <a:rPr lang="cs-CZ" dirty="0"/>
                  <a:t>1 díl ……….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cs-CZ" dirty="0"/>
                  <a:t> = 0, 25       v procentech 0,25 </a:t>
                </a:r>
                <a14:m>
                  <m:oMath xmlns:m="http://schemas.openxmlformats.org/officeDocument/2006/math">
                    <m:r>
                      <a:rPr lang="cs-CZ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𝟐𝟓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dirty="0"/>
              </a:p>
              <a:p>
                <a:r>
                  <a:rPr lang="cs-CZ" b="1" dirty="0"/>
                  <a:t>3 díly …….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cs-CZ" b="1" dirty="0"/>
                  <a:t> = 0,75        V procentech 0,75 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𝟏𝟎𝟎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𝟕𝟓</m:t>
                    </m:r>
                    <m:r>
                      <a:rPr lang="cs-CZ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F5DE09E3-51F7-4789-858C-451D65BDA6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800" y="1491450"/>
                <a:ext cx="10394707" cy="3883136"/>
              </a:xfrm>
              <a:blipFill>
                <a:blip r:embed="rId2"/>
                <a:stretch>
                  <a:fillRect l="-134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Vývojový diagram: nebo 3">
            <a:extLst>
              <a:ext uri="{FF2B5EF4-FFF2-40B4-BE49-F238E27FC236}">
                <a16:creationId xmlns:a16="http://schemas.microsoft.com/office/drawing/2014/main" id="{582370D6-574F-4933-8358-6AB1B6957FC8}"/>
              </a:ext>
            </a:extLst>
          </p:cNvPr>
          <p:cNvSpPr/>
          <p:nvPr/>
        </p:nvSpPr>
        <p:spPr>
          <a:xfrm>
            <a:off x="8256233" y="2252707"/>
            <a:ext cx="1882065" cy="1928675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67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C3803-D694-440D-BD6F-ABD21DA51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Výpočet procentové části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21E22D-F704-44DA-BF88-74AC1AF908C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2561870"/>
          </a:xfrm>
        </p:spPr>
        <p:txBody>
          <a:bodyPr/>
          <a:lstStyle/>
          <a:p>
            <a:r>
              <a:rPr lang="cs-CZ" dirty="0"/>
              <a:t>Procentová část je část celku, která odpovídá danému počtu procent.</a:t>
            </a:r>
          </a:p>
          <a:p>
            <a:r>
              <a:rPr lang="cs-CZ" dirty="0"/>
              <a:t>Např. kabát stojí 1990 Kč, zlevní ho o 20%. Kolik bude stát po slevě?</a:t>
            </a:r>
          </a:p>
          <a:p>
            <a:r>
              <a:rPr lang="cs-CZ" dirty="0"/>
              <a:t>Vypočítáme ji tak, že zjistíme procentovou část odpovídající 1% a poté výsledek vynásobíme daným počtem procent.</a:t>
            </a:r>
          </a:p>
        </p:txBody>
      </p:sp>
    </p:spTree>
    <p:extLst>
      <p:ext uri="{BB962C8B-B14F-4D97-AF65-F5344CB8AC3E}">
        <p14:creationId xmlns:p14="http://schemas.microsoft.com/office/powerpoint/2010/main" val="268012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CDB60C-FCF5-4287-89AF-993F91DC4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Konkrétní příklad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E481D13-9565-4C63-A70B-A2065F68D89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Ve třídě je 30 dětí.  Při testu z matematiky dostalo 20% dětí jedničku.  Kolik je to dětí?</a:t>
                </a:r>
              </a:p>
              <a:p>
                <a:r>
                  <a:rPr lang="cs-CZ" dirty="0"/>
                  <a:t>100% ………. 30</a:t>
                </a:r>
              </a:p>
              <a:p>
                <a:r>
                  <a:rPr lang="cs-CZ" dirty="0"/>
                  <a:t>1% …………30 : 100 = 0,3 </a:t>
                </a:r>
              </a:p>
              <a:p>
                <a:r>
                  <a:rPr lang="cs-CZ" dirty="0"/>
                  <a:t>20% …….. 0,3 </a:t>
                </a:r>
                <a14:m>
                  <m:oMath xmlns:m="http://schemas.openxmlformats.org/officeDocument/2006/math">
                    <m:r>
                      <a:rPr lang="cs-CZ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𝟐𝟎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𝟔</m:t>
                    </m:r>
                  </m:oMath>
                </a14:m>
                <a:endParaRPr lang="cs-CZ" sz="2400" b="1" dirty="0">
                  <a:latin typeface="+mj-lt"/>
                </a:endParaRPr>
              </a:p>
              <a:p>
                <a:r>
                  <a:rPr lang="cs-CZ" sz="2400" b="1" dirty="0">
                    <a:latin typeface="+mj-lt"/>
                  </a:rPr>
                  <a:t>6 DĚTÍ PŘI TESTU Z MATEMATIKY DOSTALO JEDNIČKU.</a:t>
                </a:r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E481D13-9565-4C63-A70B-A2065F68D8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76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48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86098E-E9A3-43B9-A61E-5F5DD8005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Ještě jeden příklad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170E623-223D-4BD1-9E98-50033B67A39D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cs-CZ" dirty="0"/>
                  <a:t>Do banky vložíme 325 000,- Kč na 3% úrok. Kolik peněz získáme na úrocích?</a:t>
                </a:r>
              </a:p>
              <a:p>
                <a:r>
                  <a:rPr lang="cs-CZ" dirty="0"/>
                  <a:t>100% ……………. 325 000,- Kč</a:t>
                </a:r>
              </a:p>
              <a:p>
                <a:r>
                  <a:rPr lang="cs-CZ" dirty="0"/>
                  <a:t>1% …………………. 325 000 : 100 = 3250,- Kč</a:t>
                </a:r>
              </a:p>
              <a:p>
                <a:r>
                  <a:rPr lang="cs-CZ" dirty="0"/>
                  <a:t>3% …………………</a:t>
                </a:r>
                <a14:m>
                  <m:oMath xmlns:m="http://schemas.openxmlformats.org/officeDocument/2006/math">
                    <m:r>
                      <a:rPr lang="cs-CZ" sz="2400" b="1" i="1" smtClean="0">
                        <a:latin typeface="+mj-lt"/>
                      </a:rPr>
                      <m:t>𝟑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∙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𝟑𝟐𝟓𝟎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𝟗𝟕𝟓𝟎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,−</m:t>
                    </m:r>
                    <m:r>
                      <a:rPr lang="cs-CZ" sz="2400" b="1" i="1" smtClean="0">
                        <a:latin typeface="+mj-lt"/>
                        <a:ea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dirty="0">
                  <a:latin typeface="+mj-lt"/>
                </a:endParaRPr>
              </a:p>
              <a:p>
                <a:r>
                  <a:rPr lang="cs-CZ" sz="2400" b="1" dirty="0">
                    <a:latin typeface="+mj-lt"/>
                  </a:rPr>
                  <a:t>Na úrocích získáme 9750,- Kč.</a:t>
                </a:r>
              </a:p>
              <a:p>
                <a:endParaRPr lang="cs-CZ" dirty="0"/>
              </a:p>
              <a:p>
                <a:endParaRPr lang="cs-CZ" dirty="0"/>
              </a:p>
            </p:txBody>
          </p:sp>
        </mc:Choice>
        <mc:Fallback>
          <p:sp>
            <p:nvSpPr>
              <p:cNvPr id="3" name="Zástupný symbol pro obsah 2">
                <a:extLst>
                  <a:ext uri="{FF2B5EF4-FFF2-40B4-BE49-F238E27FC236}">
                    <a16:creationId xmlns:a16="http://schemas.microsoft.com/office/drawing/2014/main" id="{7170E623-223D-4BD1-9E98-50033B67A3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760" t="-845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73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71</TotalTime>
  <Words>352</Words>
  <Application>Microsoft Office PowerPoint</Application>
  <PresentationFormat>Širokoúhlá obrazovka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Impact</vt:lpstr>
      <vt:lpstr>Hlavní událost</vt:lpstr>
      <vt:lpstr>PROCENTA</vt:lpstr>
      <vt:lpstr>Kde všude se setkáváme s procenty?</vt:lpstr>
      <vt:lpstr>Spoj příslušnou značku s pojmem</vt:lpstr>
      <vt:lpstr>Znak procento %</vt:lpstr>
      <vt:lpstr>Celek (základ), vyjádření 1%</vt:lpstr>
      <vt:lpstr>Zlomky a procenta</vt:lpstr>
      <vt:lpstr>Výpočet procentové části</vt:lpstr>
      <vt:lpstr>Konkrétní příklad</vt:lpstr>
      <vt:lpstr>Ještě jeden příklad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PROCENTA</dc:title>
  <dc:creator>Simona Gricová</dc:creator>
  <cp:lastModifiedBy>Simona Gricová</cp:lastModifiedBy>
  <cp:revision>7</cp:revision>
  <dcterms:created xsi:type="dcterms:W3CDTF">2022-09-25T08:36:51Z</dcterms:created>
  <dcterms:modified xsi:type="dcterms:W3CDTF">2022-09-25T09:48:27Z</dcterms:modified>
</cp:coreProperties>
</file>